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2" r:id="rId5"/>
    <p:sldId id="256" r:id="rId6"/>
    <p:sldId id="257" r:id="rId7"/>
    <p:sldId id="258" r:id="rId8"/>
    <p:sldId id="259" r:id="rId9"/>
    <p:sldId id="260" r:id="rId10"/>
    <p:sldId id="261" r:id="rId11"/>
    <p:sldId id="264" r:id="rId12"/>
    <p:sldId id="265" r:id="rId13"/>
    <p:sldId id="283" r:id="rId14"/>
    <p:sldId id="269" r:id="rId15"/>
    <p:sldId id="266" r:id="rId16"/>
    <p:sldId id="263" r:id="rId17"/>
    <p:sldId id="268" r:id="rId18"/>
    <p:sldId id="284" r:id="rId19"/>
    <p:sldId id="273" r:id="rId20"/>
    <p:sldId id="274" r:id="rId21"/>
    <p:sldId id="275" r:id="rId22"/>
    <p:sldId id="276" r:id="rId23"/>
    <p:sldId id="277" r:id="rId24"/>
    <p:sldId id="278" r:id="rId25"/>
    <p:sldId id="279" r:id="rId26"/>
    <p:sldId id="280" r:id="rId27"/>
    <p:sldId id="281" r:id="rId28"/>
    <p:sldId id="282" r:id="rId29"/>
    <p:sldId id="267" r:id="rId30"/>
    <p:sldId id="485" r:id="rId31"/>
    <p:sldId id="4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660"/>
  </p:normalViewPr>
  <p:slideViewPr>
    <p:cSldViewPr snapToGrid="0" showGuides="1">
      <p:cViewPr varScale="1">
        <p:scale>
          <a:sx n="86" d="100"/>
          <a:sy n="86" d="100"/>
        </p:scale>
        <p:origin x="504" y="53"/>
      </p:cViewPr>
      <p:guideLst>
        <p:guide orient="horz" pos="2160"/>
        <p:guide pos="3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9385C-46A0-477D-8973-158B5D760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849F04-7788-4DF8-8E08-9181D3AA3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F5A2D4-6BF5-4DB0-A009-1486E1092658}"/>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5" name="Footer Placeholder 4">
            <a:extLst>
              <a:ext uri="{FF2B5EF4-FFF2-40B4-BE49-F238E27FC236}">
                <a16:creationId xmlns:a16="http://schemas.microsoft.com/office/drawing/2014/main" id="{BE1B6410-CA0C-4A2B-8442-F432EC334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2C8B6-F1A0-447F-8D10-3107D1003773}"/>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2143873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42B2-8CB2-42EC-BDBA-2A17A70C0C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40E75-CFDA-4A4D-A295-C8942A44D7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180B3-161C-431F-9F15-A134811C0FE7}"/>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5" name="Footer Placeholder 4">
            <a:extLst>
              <a:ext uri="{FF2B5EF4-FFF2-40B4-BE49-F238E27FC236}">
                <a16:creationId xmlns:a16="http://schemas.microsoft.com/office/drawing/2014/main" id="{59AE55DD-53A1-462A-92E1-BA7C065CF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FEDBC5-D82F-45DA-8CA1-ECB2231F8DF7}"/>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429359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D7B49-5530-4156-A134-71382A3BBB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77C741-F7BE-41A7-9B6E-1386728205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698A3-7403-4CAF-BAFE-E5BCB83088EC}"/>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5" name="Footer Placeholder 4">
            <a:extLst>
              <a:ext uri="{FF2B5EF4-FFF2-40B4-BE49-F238E27FC236}">
                <a16:creationId xmlns:a16="http://schemas.microsoft.com/office/drawing/2014/main" id="{BF2FBADC-324E-47C0-8FB8-77E536BC34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12D7A6-FCA4-4539-ABD9-97AE7A5DBFEC}"/>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321521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19187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xfrm>
            <a:off x="889000" y="1949450"/>
            <a:ext cx="10414000" cy="401955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8271751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3892550" y="57150"/>
            <a:ext cx="8597900" cy="5933447"/>
          </a:xfrm>
          <a:prstGeom prst="rect">
            <a:avLst/>
          </a:prstGeom>
          <a:ln w="9525">
            <a:round/>
          </a:ln>
        </p:spPr>
        <p:txBody>
          <a:bodyPr lIns="91439" tIns="45719" rIns="91439" bIns="45719" anchor="t">
            <a:noAutofit/>
          </a:bodyPr>
          <a:lstStyle/>
          <a:p>
            <a:endParaRPr/>
          </a:p>
        </p:txBody>
      </p:sp>
      <p:sp>
        <p:nvSpPr>
          <p:cNvPr id="39" name="Title Text"/>
          <p:cNvSpPr txBox="1">
            <a:spLocks noGrp="1"/>
          </p:cNvSpPr>
          <p:nvPr>
            <p:ph type="title"/>
          </p:nvPr>
        </p:nvSpPr>
        <p:spPr>
          <a:xfrm>
            <a:off x="787400" y="927100"/>
            <a:ext cx="5429250" cy="2413000"/>
          </a:xfrm>
          <a:prstGeom prst="rect">
            <a:avLst/>
          </a:prstGeom>
        </p:spPr>
        <p:txBody>
          <a:bodyPr anchor="b"/>
          <a:lstStyle/>
          <a:p>
            <a:r>
              <a:t>Title Text</a:t>
            </a:r>
          </a:p>
        </p:txBody>
      </p:sp>
      <p:sp>
        <p:nvSpPr>
          <p:cNvPr id="40" name="Body Level One…"/>
          <p:cNvSpPr txBox="1">
            <a:spLocks noGrp="1"/>
          </p:cNvSpPr>
          <p:nvPr>
            <p:ph type="body" sz="quarter" idx="1"/>
          </p:nvPr>
        </p:nvSpPr>
        <p:spPr>
          <a:xfrm>
            <a:off x="787400" y="3346450"/>
            <a:ext cx="5429250" cy="2533650"/>
          </a:xfrm>
          <a:prstGeom prst="rect">
            <a:avLst/>
          </a:prstGeom>
        </p:spPr>
        <p:txBody>
          <a:bodyPr anchor="t"/>
          <a:lstStyle>
            <a:lvl1pPr marL="0" indent="0" algn="ctr">
              <a:spcBef>
                <a:spcPts val="0"/>
              </a:spcBef>
              <a:buSzTx/>
              <a:buNone/>
              <a:defRPr sz="2400"/>
            </a:lvl1pPr>
            <a:lvl2pPr marL="0" indent="0" algn="ctr">
              <a:spcBef>
                <a:spcPts val="0"/>
              </a:spcBef>
              <a:buSzTx/>
              <a:buNone/>
              <a:defRPr sz="2400"/>
            </a:lvl2pPr>
            <a:lvl3pPr marL="0" indent="0" algn="ctr">
              <a:spcBef>
                <a:spcPts val="0"/>
              </a:spcBef>
              <a:buSzTx/>
              <a:buNone/>
              <a:defRPr sz="2400"/>
            </a:lvl3pPr>
            <a:lvl4pPr marL="0" indent="0" algn="ctr">
              <a:spcBef>
                <a:spcPts val="0"/>
              </a:spcBef>
              <a:buSzTx/>
              <a:buNone/>
              <a:defRPr sz="2400"/>
            </a:lvl4pPr>
            <a:lvl5pPr marL="0" indent="0" algn="ctr">
              <a:spcBef>
                <a:spcPts val="0"/>
              </a:spcBef>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819255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68534-C6B0-4003-A705-D0D71AE292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9E3C29-2515-4D5E-A752-FDB399FDD8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1B17BD-AD98-4186-BE0F-4ED5ADA78E29}"/>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5" name="Footer Placeholder 4">
            <a:extLst>
              <a:ext uri="{FF2B5EF4-FFF2-40B4-BE49-F238E27FC236}">
                <a16:creationId xmlns:a16="http://schemas.microsoft.com/office/drawing/2014/main" id="{BD4F4F26-3744-4ADD-A7BF-055ED7BD2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E94D48-16FE-40C2-957B-2C15C04ADA4A}"/>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120306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C4BE-8DA2-49B1-B231-65C7B4BAB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76E4D6-AB4A-4F98-8FF1-BA7222782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D922DF-F27C-407A-B21A-432CC6561E9C}"/>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5" name="Footer Placeholder 4">
            <a:extLst>
              <a:ext uri="{FF2B5EF4-FFF2-40B4-BE49-F238E27FC236}">
                <a16:creationId xmlns:a16="http://schemas.microsoft.com/office/drawing/2014/main" id="{B1F59FFC-0099-4FD0-B0A0-1071AC19D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24CDC-1347-48C5-9AE3-F1A258994DF1}"/>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15691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C4FD-D9D1-41CA-922F-D4C1848F3E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E7747-A37A-4D34-ABDE-F9F6D9AA8E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0EA693-2A1B-4544-957E-0D010D9CBB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92FC8-F72D-4103-9026-C1F8A5E08282}"/>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6" name="Footer Placeholder 5">
            <a:extLst>
              <a:ext uri="{FF2B5EF4-FFF2-40B4-BE49-F238E27FC236}">
                <a16:creationId xmlns:a16="http://schemas.microsoft.com/office/drawing/2014/main" id="{EC94E04A-F4EC-41F8-AB56-0ABAF6985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81511-E5E4-4294-8D61-B85D4B501225}"/>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287372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62D8-44C1-4521-8D33-065D48AC1F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F491A1-40F1-44E6-BB1B-FE0292A7FC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E8E0D2-25EB-4C7E-8849-5DBA8B9C9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97F6F6-26D7-4FB0-BB0D-DDE24D9D2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9C9F71-1E15-44BC-941D-8C8842D5BF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DF4D09-10EB-41EA-8D62-A5E67C40FFE5}"/>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8" name="Footer Placeholder 7">
            <a:extLst>
              <a:ext uri="{FF2B5EF4-FFF2-40B4-BE49-F238E27FC236}">
                <a16:creationId xmlns:a16="http://schemas.microsoft.com/office/drawing/2014/main" id="{5BCD401B-6998-43D6-8287-AB5274707A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B6E88C-63DC-463F-BF32-9A36518CDBBD}"/>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4012824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1C25E-D9D7-49CA-8B6E-30D5364CB0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4B7A1-7373-446C-9E2F-D796989E3087}"/>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4" name="Footer Placeholder 3">
            <a:extLst>
              <a:ext uri="{FF2B5EF4-FFF2-40B4-BE49-F238E27FC236}">
                <a16:creationId xmlns:a16="http://schemas.microsoft.com/office/drawing/2014/main" id="{F4CFCDE5-42AA-422D-8AF5-B1A4A1BB4A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565EE7-E39B-42E7-B127-CC96DC9A6675}"/>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377609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DA7F61-2B60-483C-A2DF-0201149EDE96}"/>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3" name="Footer Placeholder 2">
            <a:extLst>
              <a:ext uri="{FF2B5EF4-FFF2-40B4-BE49-F238E27FC236}">
                <a16:creationId xmlns:a16="http://schemas.microsoft.com/office/drawing/2014/main" id="{29B295CC-E581-4C1A-B85C-8311102847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84858A-0679-4E2A-A572-0547223353A5}"/>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25468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FA14-255C-48E2-A8D1-BEB9FE83E4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4B4C0F-617A-4372-88B1-9D33CFA660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7CDA5C-8C91-4B61-8E43-98E85663E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5E2CB0-B6BE-47D4-AA67-174AEA0F46DF}"/>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6" name="Footer Placeholder 5">
            <a:extLst>
              <a:ext uri="{FF2B5EF4-FFF2-40B4-BE49-F238E27FC236}">
                <a16:creationId xmlns:a16="http://schemas.microsoft.com/office/drawing/2014/main" id="{0A16E055-CDDA-4DB4-9E79-0C9C8FE37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5C107-9791-4424-AF12-2E5DE66E76AB}"/>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180361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4ECA-41D0-4B66-BD03-1503C07DA0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F6B8DE-99BD-4E9C-976C-94C799365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9901-3A4E-4CE7-914E-85759BAF66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0E17E6-2466-441A-A6C9-064B98E5EC2C}"/>
              </a:ext>
            </a:extLst>
          </p:cNvPr>
          <p:cNvSpPr>
            <a:spLocks noGrp="1"/>
          </p:cNvSpPr>
          <p:nvPr>
            <p:ph type="dt" sz="half" idx="10"/>
          </p:nvPr>
        </p:nvSpPr>
        <p:spPr/>
        <p:txBody>
          <a:bodyPr/>
          <a:lstStyle/>
          <a:p>
            <a:fld id="{89898A3C-7463-4989-8760-B30B4556E7BB}" type="datetimeFigureOut">
              <a:rPr lang="en-US" smtClean="0"/>
              <a:t>4/22/2020</a:t>
            </a:fld>
            <a:endParaRPr lang="en-US"/>
          </a:p>
        </p:txBody>
      </p:sp>
      <p:sp>
        <p:nvSpPr>
          <p:cNvPr id="6" name="Footer Placeholder 5">
            <a:extLst>
              <a:ext uri="{FF2B5EF4-FFF2-40B4-BE49-F238E27FC236}">
                <a16:creationId xmlns:a16="http://schemas.microsoft.com/office/drawing/2014/main" id="{6B3E3036-C0E4-4471-8B86-7450996C7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9F55C-185C-4C1A-8E8C-AAC6D485C014}"/>
              </a:ext>
            </a:extLst>
          </p:cNvPr>
          <p:cNvSpPr>
            <a:spLocks noGrp="1"/>
          </p:cNvSpPr>
          <p:nvPr>
            <p:ph type="sldNum" sz="quarter" idx="12"/>
          </p:nvPr>
        </p:nvSpPr>
        <p:spPr/>
        <p:txBody>
          <a:bodyPr/>
          <a:lstStyle/>
          <a:p>
            <a:fld id="{1A996290-C586-43AC-B01D-74BFE41926AE}" type="slidenum">
              <a:rPr lang="en-US" smtClean="0"/>
              <a:t>‹#›</a:t>
            </a:fld>
            <a:endParaRPr lang="en-US"/>
          </a:p>
        </p:txBody>
      </p:sp>
    </p:spTree>
    <p:extLst>
      <p:ext uri="{BB962C8B-B14F-4D97-AF65-F5344CB8AC3E}">
        <p14:creationId xmlns:p14="http://schemas.microsoft.com/office/powerpoint/2010/main" val="386806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2E738D-C7B2-462E-8CCF-5C74697DA1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1CA29F-6BAD-4C96-BDDC-568F38037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ACE19-A56A-488D-A24D-4907F0F131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98A3C-7463-4989-8760-B30B4556E7BB}" type="datetimeFigureOut">
              <a:rPr lang="en-US" smtClean="0"/>
              <a:t>4/22/2020</a:t>
            </a:fld>
            <a:endParaRPr lang="en-US"/>
          </a:p>
        </p:txBody>
      </p:sp>
      <p:sp>
        <p:nvSpPr>
          <p:cNvPr id="5" name="Footer Placeholder 4">
            <a:extLst>
              <a:ext uri="{FF2B5EF4-FFF2-40B4-BE49-F238E27FC236}">
                <a16:creationId xmlns:a16="http://schemas.microsoft.com/office/drawing/2014/main" id="{1E9F11C4-B585-4B2F-9FA2-179A105B5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D4A254-6858-4C22-8375-942A13A70A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996290-C586-43AC-B01D-74BFE41926AE}" type="slidenum">
              <a:rPr lang="en-US" smtClean="0"/>
              <a:t>‹#›</a:t>
            </a:fld>
            <a:endParaRPr lang="en-US"/>
          </a:p>
        </p:txBody>
      </p:sp>
    </p:spTree>
    <p:extLst>
      <p:ext uri="{BB962C8B-B14F-4D97-AF65-F5344CB8AC3E}">
        <p14:creationId xmlns:p14="http://schemas.microsoft.com/office/powerpoint/2010/main" val="1915075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9A71E-9BC3-417C-819C-0C2E03D534F0}"/>
              </a:ext>
            </a:extLst>
          </p:cNvPr>
          <p:cNvSpPr>
            <a:spLocks noGrp="1"/>
          </p:cNvSpPr>
          <p:nvPr>
            <p:ph type="title"/>
          </p:nvPr>
        </p:nvSpPr>
        <p:spPr/>
        <p:txBody>
          <a:bodyPr>
            <a:normAutofit/>
          </a:bodyPr>
          <a:lstStyle/>
          <a:p>
            <a:r>
              <a:rPr lang="en-US" sz="4000" dirty="0">
                <a:solidFill>
                  <a:schemeClr val="bg1"/>
                </a:solidFill>
              </a:rPr>
              <a:t>Fuelmart &amp; Subway Safety Committee Meeting</a:t>
            </a:r>
            <a:br>
              <a:rPr lang="en-US" sz="4000" dirty="0">
                <a:solidFill>
                  <a:schemeClr val="bg1"/>
                </a:solidFill>
              </a:rPr>
            </a:br>
            <a:r>
              <a:rPr lang="en-US" sz="2000" dirty="0">
                <a:solidFill>
                  <a:schemeClr val="bg1"/>
                </a:solidFill>
              </a:rPr>
              <a:t>Wednesday, April 22, 2020 2:00pm Eastern</a:t>
            </a:r>
            <a:br>
              <a:rPr lang="en-US" sz="2000" dirty="0">
                <a:solidFill>
                  <a:schemeClr val="bg1"/>
                </a:solidFill>
              </a:rPr>
            </a:br>
            <a:r>
              <a:rPr lang="en-US" sz="2000" dirty="0">
                <a:solidFill>
                  <a:schemeClr val="bg1"/>
                </a:solidFill>
              </a:rPr>
              <a:t>Corporate Office Conference Room and Zoom Meeting Web Conference</a:t>
            </a:r>
          </a:p>
        </p:txBody>
      </p:sp>
      <p:pic>
        <p:nvPicPr>
          <p:cNvPr id="5" name="Content Placeholder 4">
            <a:extLst>
              <a:ext uri="{FF2B5EF4-FFF2-40B4-BE49-F238E27FC236}">
                <a16:creationId xmlns:a16="http://schemas.microsoft.com/office/drawing/2014/main" id="{9D9A081B-9E60-4D42-94A9-C9B38685D7D4}"/>
              </a:ext>
            </a:extLst>
          </p:cNvPr>
          <p:cNvPicPr>
            <a:picLocks noGrp="1" noChangeAspect="1"/>
          </p:cNvPicPr>
          <p:nvPr>
            <p:ph idx="1"/>
          </p:nvPr>
        </p:nvPicPr>
        <p:blipFill>
          <a:blip r:embed="rId2"/>
          <a:stretch>
            <a:fillRect/>
          </a:stretch>
        </p:blipFill>
        <p:spPr>
          <a:xfrm>
            <a:off x="2687576" y="3061493"/>
            <a:ext cx="6816847" cy="1965441"/>
          </a:xfrm>
          <a:prstGeom prst="rect">
            <a:avLst/>
          </a:prstGeom>
        </p:spPr>
      </p:pic>
    </p:spTree>
    <p:extLst>
      <p:ext uri="{BB962C8B-B14F-4D97-AF65-F5344CB8AC3E}">
        <p14:creationId xmlns:p14="http://schemas.microsoft.com/office/powerpoint/2010/main" val="139271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1492-53A6-466F-B479-10A0EAD7A4C8}"/>
              </a:ext>
            </a:extLst>
          </p:cNvPr>
          <p:cNvSpPr>
            <a:spLocks noGrp="1"/>
          </p:cNvSpPr>
          <p:nvPr>
            <p:ph type="title"/>
          </p:nvPr>
        </p:nvSpPr>
        <p:spPr>
          <a:xfrm>
            <a:off x="0" y="1784350"/>
            <a:ext cx="12192000" cy="1325563"/>
          </a:xfrm>
        </p:spPr>
        <p:txBody>
          <a:bodyPr/>
          <a:lstStyle/>
          <a:p>
            <a:pPr algn="ctr"/>
            <a:r>
              <a:rPr lang="en-US" dirty="0">
                <a:solidFill>
                  <a:srgbClr val="FF0000"/>
                </a:solidFill>
              </a:rPr>
              <a:t>Employee Injuries</a:t>
            </a:r>
            <a:br>
              <a:rPr lang="en-US" dirty="0">
                <a:solidFill>
                  <a:srgbClr val="FF0000"/>
                </a:solidFill>
              </a:rPr>
            </a:br>
            <a:r>
              <a:rPr lang="en-US" dirty="0">
                <a:solidFill>
                  <a:srgbClr val="FF0000"/>
                </a:solidFill>
              </a:rPr>
              <a:t>Reporting Procedures</a:t>
            </a:r>
          </a:p>
        </p:txBody>
      </p:sp>
    </p:spTree>
    <p:extLst>
      <p:ext uri="{BB962C8B-B14F-4D97-AF65-F5344CB8AC3E}">
        <p14:creationId xmlns:p14="http://schemas.microsoft.com/office/powerpoint/2010/main" val="97733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77C032-4E67-484A-B79B-5801747ADED3}"/>
              </a:ext>
            </a:extLst>
          </p:cNvPr>
          <p:cNvSpPr>
            <a:spLocks noGrp="1"/>
          </p:cNvSpPr>
          <p:nvPr>
            <p:ph type="title"/>
          </p:nvPr>
        </p:nvSpPr>
        <p:spPr>
          <a:xfrm>
            <a:off x="1051085" y="5112971"/>
            <a:ext cx="10515600" cy="1325563"/>
          </a:xfrm>
        </p:spPr>
        <p:txBody>
          <a:bodyPr>
            <a:normAutofit/>
          </a:bodyPr>
          <a:lstStyle/>
          <a:p>
            <a:r>
              <a:rPr lang="en-US" sz="2000" dirty="0"/>
              <a:t>In the event of an employee injury please see the packet, left, inside the Employee Injury Packet, center, you will find the Injury and Illness Incident Report, right.  Please see that all employees are using this form.  We are seeing an increased number of employees using “incident” form which is for everything except </a:t>
            </a:r>
            <a:r>
              <a:rPr lang="en-US" sz="2000"/>
              <a:t>employee injuries. </a:t>
            </a:r>
            <a:endParaRPr lang="en-US" sz="2000" dirty="0"/>
          </a:p>
        </p:txBody>
      </p:sp>
      <p:pic>
        <p:nvPicPr>
          <p:cNvPr id="9" name="Content Placeholder 8" descr="A close up of text on a white background&#10;&#10;Description automatically generated">
            <a:extLst>
              <a:ext uri="{FF2B5EF4-FFF2-40B4-BE49-F238E27FC236}">
                <a16:creationId xmlns:a16="http://schemas.microsoft.com/office/drawing/2014/main" id="{F644D125-67F5-4744-A919-D3549D85E96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14300"/>
            <a:ext cx="3433763" cy="4668838"/>
          </a:xfrm>
        </p:spPr>
      </p:pic>
      <p:pic>
        <p:nvPicPr>
          <p:cNvPr id="11" name="Picture 10" descr="A close up of a piece of paper&#10;&#10;Description automatically generated">
            <a:extLst>
              <a:ext uri="{FF2B5EF4-FFF2-40B4-BE49-F238E27FC236}">
                <a16:creationId xmlns:a16="http://schemas.microsoft.com/office/drawing/2014/main" id="{E67A2367-A450-49B4-90B4-BB1FB349F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441" y="114300"/>
            <a:ext cx="4469866" cy="4668225"/>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6720B801-F2BC-44D6-9D6B-44C079326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2986" y="167543"/>
            <a:ext cx="2919045" cy="4668225"/>
          </a:xfrm>
          <a:prstGeom prst="rect">
            <a:avLst/>
          </a:prstGeom>
        </p:spPr>
      </p:pic>
    </p:spTree>
    <p:extLst>
      <p:ext uri="{BB962C8B-B14F-4D97-AF65-F5344CB8AC3E}">
        <p14:creationId xmlns:p14="http://schemas.microsoft.com/office/powerpoint/2010/main" val="1789506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371E20-4DE6-49EC-8F84-95E5DFF0861E}"/>
              </a:ext>
            </a:extLst>
          </p:cNvPr>
          <p:cNvSpPr>
            <a:spLocks noGrp="1"/>
          </p:cNvSpPr>
          <p:nvPr>
            <p:ph idx="1"/>
          </p:nvPr>
        </p:nvSpPr>
        <p:spPr>
          <a:xfrm>
            <a:off x="838200" y="263524"/>
            <a:ext cx="10515600" cy="6327775"/>
          </a:xfrm>
        </p:spPr>
        <p:txBody>
          <a:bodyPr/>
          <a:lstStyle/>
          <a:p>
            <a:r>
              <a:rPr lang="en-US" dirty="0"/>
              <a:t>FM 701</a:t>
            </a:r>
          </a:p>
          <a:p>
            <a:pPr marL="0" indent="0">
              <a:buNone/>
            </a:pPr>
            <a:r>
              <a:rPr lang="en-US" dirty="0"/>
              <a:t>4.1.20 Employee on a ladder twisting while putting product on a shelf fell off of the ladder due to the ladder shifting.  Employee landed on some boxes, their leg hit the floor.  Employee indicated a twisted ankle.  No medical treatment. </a:t>
            </a:r>
          </a:p>
          <a:p>
            <a:pPr marL="0" indent="0">
              <a:buNone/>
            </a:pPr>
            <a:endParaRPr lang="en-US" dirty="0"/>
          </a:p>
          <a:p>
            <a:r>
              <a:rPr lang="en-US" dirty="0"/>
              <a:t>FM 787</a:t>
            </a:r>
          </a:p>
          <a:p>
            <a:pPr marL="0" indent="0">
              <a:buNone/>
            </a:pPr>
            <a:r>
              <a:rPr lang="en-US" dirty="0"/>
              <a:t>4.1.20 Hand laceration. While washing dishes the employee indicated the hole in the bottom of the breading pan has sharp edges. (Chester’s)</a:t>
            </a:r>
          </a:p>
        </p:txBody>
      </p:sp>
    </p:spTree>
    <p:extLst>
      <p:ext uri="{BB962C8B-B14F-4D97-AF65-F5344CB8AC3E}">
        <p14:creationId xmlns:p14="http://schemas.microsoft.com/office/powerpoint/2010/main" val="24984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8297EE6-1E8F-49AF-964E-090347FE5520}"/>
              </a:ext>
            </a:extLst>
          </p:cNvPr>
          <p:cNvPicPr>
            <a:picLocks noGrp="1" noChangeAspect="1"/>
          </p:cNvPicPr>
          <p:nvPr>
            <p:ph idx="1"/>
          </p:nvPr>
        </p:nvPicPr>
        <p:blipFill rotWithShape="1">
          <a:blip r:embed="rId2"/>
          <a:srcRect r="2" b="17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9E0A47-22C1-42C3-825F-1F1A28FC001D}"/>
              </a:ext>
            </a:extLst>
          </p:cNvPr>
          <p:cNvSpPr>
            <a:spLocks noGrp="1"/>
          </p:cNvSpPr>
          <p:nvPr>
            <p:ph type="title"/>
          </p:nvPr>
        </p:nvSpPr>
        <p:spPr>
          <a:xfrm>
            <a:off x="481029" y="488839"/>
            <a:ext cx="4023360" cy="5880321"/>
          </a:xfrm>
        </p:spPr>
        <p:txBody>
          <a:bodyPr vert="horz" lIns="91440" tIns="45720" rIns="91440" bIns="45720" rtlCol="0" anchor="b">
            <a:normAutofit fontScale="90000"/>
          </a:bodyPr>
          <a:lstStyle/>
          <a:p>
            <a:pPr algn="ctr"/>
            <a:br>
              <a:rPr lang="en-US" dirty="0"/>
            </a:br>
            <a:br>
              <a:rPr lang="en-US" dirty="0"/>
            </a:br>
            <a:r>
              <a:rPr lang="en-US" sz="2200" dirty="0"/>
              <a:t>3.25.20 FM 645</a:t>
            </a:r>
            <a:br>
              <a:rPr lang="en-US" dirty="0"/>
            </a:br>
            <a:r>
              <a:rPr lang="en-US" sz="2000" dirty="0"/>
              <a:t>Employee using a box cutter reported the blade slipped causing their arm to come down hard resulting in the cutter slicing their leg.  Employee said they were not cutting away from themselves.</a:t>
            </a:r>
            <a:br>
              <a:rPr lang="en-US" sz="2000" dirty="0"/>
            </a:br>
            <a:r>
              <a:rPr lang="en-US" sz="2000" dirty="0"/>
              <a:t>*Teachable moment. Share this incident with your co-workers as a reminder to slow down and think about what you are doing.  This could have easily been avoided</a:t>
            </a:r>
            <a:br>
              <a:rPr lang="en-US" sz="2000" dirty="0"/>
            </a:br>
            <a:br>
              <a:rPr lang="en-US" sz="2000" dirty="0"/>
            </a:br>
            <a:br>
              <a:rPr lang="en-US" sz="2000" dirty="0"/>
            </a:br>
            <a:r>
              <a:rPr lang="en-US" sz="2200" b="1" dirty="0"/>
              <a:t>4.14.20 FM 787</a:t>
            </a:r>
            <a:br>
              <a:rPr lang="en-US" sz="2000" dirty="0"/>
            </a:br>
            <a:r>
              <a:rPr lang="en-US" sz="2000" dirty="0"/>
              <a:t> Chester’s Employee was removing chicken from the fryer, accidently touched the fryer with forearm, resulting in a minor burn.  </a:t>
            </a:r>
            <a:br>
              <a:rPr lang="en-US" sz="2000" dirty="0"/>
            </a:br>
            <a:br>
              <a:rPr lang="en-US" sz="2000" dirty="0"/>
            </a:br>
            <a:br>
              <a:rPr lang="en-US" sz="2000" dirty="0"/>
            </a:br>
            <a:br>
              <a:rPr lang="en-US" sz="2000" dirty="0"/>
            </a:br>
            <a:endParaRPr lang="en-US" sz="2000" dirty="0"/>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258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30E21-315D-40AB-86E8-AE9DB95884EC}"/>
              </a:ext>
            </a:extLst>
          </p:cNvPr>
          <p:cNvSpPr>
            <a:spLocks noGrp="1"/>
          </p:cNvSpPr>
          <p:nvPr>
            <p:ph idx="1"/>
          </p:nvPr>
        </p:nvSpPr>
        <p:spPr>
          <a:xfrm>
            <a:off x="310393" y="355107"/>
            <a:ext cx="11518083" cy="6081204"/>
          </a:xfrm>
        </p:spPr>
        <p:txBody>
          <a:bodyPr>
            <a:normAutofit fontScale="85000" lnSpcReduction="20000"/>
          </a:bodyPr>
          <a:lstStyle/>
          <a:p>
            <a:r>
              <a:rPr lang="en-US" sz="24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Date Range: Jan. 01, 2020 – </a:t>
            </a:r>
            <a:r>
              <a:rPr lang="en-US" sz="2400" b="1" dirty="0">
                <a:effectLst>
                  <a:glow rad="38100">
                    <a:schemeClr val="bg1">
                      <a:lumMod val="65000"/>
                      <a:lumOff val="35000"/>
                      <a:alpha val="50000"/>
                    </a:schemeClr>
                  </a:glow>
                  <a:outerShdw blurRad="28575" dist="31750" dir="13200000" algn="tl" rotWithShape="0">
                    <a:srgbClr val="000000">
                      <a:alpha val="25000"/>
                    </a:srgbClr>
                  </a:outerShdw>
                </a:effectLst>
              </a:rPr>
              <a:t>April 21, 2020</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Company Total Incidents: 55  - Incident every 2 days	(increase of 22 incidents) 				</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&amp; Subway Total Incidents:  39  		      (increase of 15 incidents)		</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&amp; Subway employee injuries Reported:</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7		(increase of 4)</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(Two incidents struck in eye, three lacerations, one fall from ladder and one burn)</a:t>
            </a:r>
          </a:p>
          <a:p>
            <a:pPr marL="0" indent="0">
              <a:buNone/>
            </a:pP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p>
          <a:p>
            <a:pPr marL="0" indent="0">
              <a:buNone/>
            </a:pP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b="1" dirty="0" err="1">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a:t>
            </a: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Property Damage and/or Vehicle Incidents: 15 	(increase of 7)</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FuelMart Customer Spills: 14					(increase of 3)</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9</a:t>
            </a: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spills at fuel pumps)</a:t>
            </a: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FuelMart &amp; Subway Customer Injuries Reported: 2		(increase of 1)</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a:t>
            </a:r>
          </a:p>
          <a:p>
            <a:pPr marL="0" indent="0">
              <a:buNone/>
            </a:pP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Other Incidents: 1 </a:t>
            </a:r>
            <a:b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(heart attack)</a:t>
            </a:r>
            <a:endParaRPr lang="en-US" dirty="0"/>
          </a:p>
        </p:txBody>
      </p:sp>
    </p:spTree>
    <p:extLst>
      <p:ext uri="{BB962C8B-B14F-4D97-AF65-F5344CB8AC3E}">
        <p14:creationId xmlns:p14="http://schemas.microsoft.com/office/powerpoint/2010/main" val="281338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755A5-4342-4197-8BC2-C06F44F138C9}"/>
              </a:ext>
            </a:extLst>
          </p:cNvPr>
          <p:cNvSpPr>
            <a:spLocks noGrp="1"/>
          </p:cNvSpPr>
          <p:nvPr>
            <p:ph type="title"/>
          </p:nvPr>
        </p:nvSpPr>
        <p:spPr>
          <a:xfrm>
            <a:off x="838200" y="431800"/>
            <a:ext cx="10515600" cy="1325563"/>
          </a:xfrm>
        </p:spPr>
        <p:txBody>
          <a:bodyPr/>
          <a:lstStyle/>
          <a:p>
            <a:r>
              <a:rPr lang="en-US" dirty="0"/>
              <a:t>Severe Weather Presentation:</a:t>
            </a:r>
            <a:br>
              <a:rPr lang="en-US" dirty="0"/>
            </a:br>
            <a:r>
              <a:rPr lang="en-US" dirty="0"/>
              <a:t>Presented by Helen and </a:t>
            </a:r>
            <a:r>
              <a:rPr lang="en-US" dirty="0" err="1"/>
              <a:t>Daelyn</a:t>
            </a:r>
            <a:r>
              <a:rPr lang="en-US" dirty="0"/>
              <a:t> of FM 783</a:t>
            </a:r>
          </a:p>
        </p:txBody>
      </p:sp>
    </p:spTree>
    <p:extLst>
      <p:ext uri="{BB962C8B-B14F-4D97-AF65-F5344CB8AC3E}">
        <p14:creationId xmlns:p14="http://schemas.microsoft.com/office/powerpoint/2010/main" val="2774925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9" name="Severe Weather"/>
          <p:cNvSpPr txBox="1">
            <a:spLocks noGrp="1"/>
          </p:cNvSpPr>
          <p:nvPr>
            <p:ph type="ctrTitle"/>
          </p:nvPr>
        </p:nvSpPr>
        <p:spPr>
          <a:prstGeom prst="rect">
            <a:avLst/>
          </a:prstGeom>
        </p:spPr>
        <p:txBody>
          <a:bodyPr/>
          <a:lstStyle/>
          <a:p>
            <a:r>
              <a:t>Severe Weather </a:t>
            </a:r>
          </a:p>
        </p:txBody>
      </p:sp>
      <p:sp>
        <p:nvSpPr>
          <p:cNvPr id="120" name="- Tornados - Extreme Winds - Power Outages…"/>
          <p:cNvSpPr txBox="1">
            <a:spLocks noGrp="1"/>
          </p:cNvSpPr>
          <p:nvPr>
            <p:ph type="subTitle" sz="quarter" idx="1"/>
          </p:nvPr>
        </p:nvSpPr>
        <p:spPr>
          <a:prstGeom prst="rect">
            <a:avLst/>
          </a:prstGeom>
        </p:spPr>
        <p:txBody>
          <a:bodyPr/>
          <a:lstStyle/>
          <a:p>
            <a:r>
              <a:t>- Tornados - Extreme Winds - Power Outages</a:t>
            </a:r>
          </a:p>
          <a:p>
            <a:r>
              <a:t>- Thunderstorms - Do’s/Don’ts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2" name="DO NOT - put your life at risk to tend to certain outdoor activities during a storm, it can wait, your life is not worth risking!…"/>
          <p:cNvSpPr txBox="1">
            <a:spLocks noGrp="1"/>
          </p:cNvSpPr>
          <p:nvPr>
            <p:ph type="body" idx="1"/>
          </p:nvPr>
        </p:nvSpPr>
        <p:spPr>
          <a:prstGeom prst="rect">
            <a:avLst/>
          </a:prstGeom>
        </p:spPr>
        <p:txBody>
          <a:bodyPr/>
          <a:lstStyle/>
          <a:p>
            <a:pPr>
              <a:buBlip>
                <a:blip r:embed="rId2"/>
              </a:buBlip>
            </a:pPr>
            <a:r>
              <a:rPr dirty="0"/>
              <a:t>DO NOT - put your life at risk to tend to certain outdoor activities during a storm, it can wait, your life is not worth risking! </a:t>
            </a:r>
          </a:p>
          <a:p>
            <a:pPr>
              <a:buBlip>
                <a:blip r:embed="rId2"/>
              </a:buBlip>
            </a:pPr>
            <a:r>
              <a:rPr dirty="0"/>
              <a:t>DO NOT - touch or go near any downed power lines, always call the electric company and police department. </a:t>
            </a:r>
          </a:p>
          <a:p>
            <a:pPr>
              <a:buBlip>
                <a:blip r:embed="rId2"/>
              </a:buBlip>
            </a:pPr>
            <a:r>
              <a:rPr dirty="0"/>
              <a:t>DO NOT - wait till the last second to take cover, it only takes seconds for a tornado to form and touch ground. </a:t>
            </a:r>
          </a:p>
          <a:p>
            <a:pPr>
              <a:buBlip>
                <a:blip r:embed="rId2"/>
              </a:buBlip>
            </a:pPr>
            <a:r>
              <a:rPr dirty="0"/>
              <a:t>DO NOT - underestimate any storms. </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4" name="DO - familiarize yourself with the map layout for emergencies.…"/>
          <p:cNvSpPr txBox="1">
            <a:spLocks noGrp="1"/>
          </p:cNvSpPr>
          <p:nvPr>
            <p:ph type="body" idx="1"/>
          </p:nvPr>
        </p:nvSpPr>
        <p:spPr>
          <a:prstGeom prst="rect">
            <a:avLst/>
          </a:prstGeom>
        </p:spPr>
        <p:txBody>
          <a:bodyPr/>
          <a:lstStyle/>
          <a:p>
            <a:pPr>
              <a:buBlip>
                <a:blip r:embed="rId2"/>
              </a:buBlip>
            </a:pPr>
            <a:r>
              <a:t>DO - familiarize yourself with the map layout for emergencies. </a:t>
            </a:r>
          </a:p>
          <a:p>
            <a:pPr>
              <a:buBlip>
                <a:blip r:embed="rId2"/>
              </a:buBlip>
            </a:pPr>
            <a:r>
              <a:t>DO - keep an emergency kit on hand. </a:t>
            </a:r>
          </a:p>
          <a:p>
            <a:pPr>
              <a:buBlip>
                <a:blip r:embed="rId2"/>
              </a:buBlip>
            </a:pPr>
            <a:r>
              <a:t>DO - practice drills regularly </a:t>
            </a:r>
          </a:p>
          <a:p>
            <a:pPr>
              <a:buBlip>
                <a:blip r:embed="rId2"/>
              </a:buBlip>
            </a:pPr>
            <a:r>
              <a:t>DO - keep up with weather activity even in off season times. </a:t>
            </a:r>
          </a:p>
          <a:p>
            <a:pPr>
              <a:buBlip>
                <a:blip r:embed="rId2"/>
              </a:buBlip>
            </a:pPr>
            <a:r>
              <a:t>DO - research and learn what you can to keep yourself prepared.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6" name="Emergency Kits"/>
          <p:cNvSpPr txBox="1">
            <a:spLocks noGrp="1"/>
          </p:cNvSpPr>
          <p:nvPr>
            <p:ph type="title"/>
          </p:nvPr>
        </p:nvSpPr>
        <p:spPr>
          <a:prstGeom prst="rect">
            <a:avLst/>
          </a:prstGeom>
        </p:spPr>
        <p:txBody>
          <a:bodyPr/>
          <a:lstStyle/>
          <a:p>
            <a:r>
              <a:t>Emergency Kits</a:t>
            </a:r>
          </a:p>
        </p:txBody>
      </p:sp>
      <p:sp>
        <p:nvSpPr>
          <p:cNvPr id="127" name="Batteries + backup batteries…"/>
          <p:cNvSpPr txBox="1">
            <a:spLocks noGrp="1"/>
          </p:cNvSpPr>
          <p:nvPr>
            <p:ph type="body" idx="1"/>
          </p:nvPr>
        </p:nvSpPr>
        <p:spPr>
          <a:prstGeom prst="rect">
            <a:avLst/>
          </a:prstGeom>
        </p:spPr>
        <p:txBody>
          <a:bodyPr>
            <a:normAutofit fontScale="70000" lnSpcReduction="20000"/>
          </a:bodyPr>
          <a:lstStyle/>
          <a:p>
            <a:pPr marL="308610" indent="-308610" defTabSz="262319">
              <a:spcBef>
                <a:spcPts val="2050"/>
              </a:spcBef>
              <a:defRPr sz="4050"/>
            </a:pPr>
            <a:r>
              <a:rPr dirty="0"/>
              <a:t>Batteries + backup batteries </a:t>
            </a:r>
          </a:p>
          <a:p>
            <a:pPr marL="308610" indent="-308610" defTabSz="262319">
              <a:spcBef>
                <a:spcPts val="2050"/>
              </a:spcBef>
              <a:defRPr sz="4050"/>
            </a:pPr>
            <a:r>
              <a:rPr dirty="0"/>
              <a:t>Flashlights</a:t>
            </a:r>
          </a:p>
          <a:p>
            <a:pPr marL="308610" indent="-308610" defTabSz="262319">
              <a:spcBef>
                <a:spcPts val="2050"/>
              </a:spcBef>
              <a:defRPr sz="4050"/>
            </a:pPr>
            <a:r>
              <a:rPr dirty="0"/>
              <a:t>Weather Radio </a:t>
            </a:r>
          </a:p>
          <a:p>
            <a:pPr marL="308610" indent="-308610" defTabSz="262319">
              <a:spcBef>
                <a:spcPts val="2050"/>
              </a:spcBef>
              <a:defRPr sz="4050"/>
            </a:pPr>
            <a:r>
              <a:rPr dirty="0"/>
              <a:t>First aid kits</a:t>
            </a:r>
          </a:p>
          <a:p>
            <a:pPr marL="308610" indent="-308610" defTabSz="262319">
              <a:spcBef>
                <a:spcPts val="2050"/>
              </a:spcBef>
              <a:defRPr sz="4050"/>
            </a:pPr>
            <a:r>
              <a:rPr dirty="0"/>
              <a:t>Whistle</a:t>
            </a:r>
          </a:p>
          <a:p>
            <a:pPr marL="308610" indent="-308610" defTabSz="262319">
              <a:spcBef>
                <a:spcPts val="2050"/>
              </a:spcBef>
              <a:defRPr sz="4050"/>
            </a:pPr>
            <a:r>
              <a:rPr dirty="0"/>
              <a:t>Emergency kits are recommend to have all these items as well as at least a 24hr supply of food, medicine, and anything else that may be needed if stuck in the building till help arrives.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8265-CC0C-4327-9A4B-0093E4D68161}"/>
              </a:ext>
            </a:extLst>
          </p:cNvPr>
          <p:cNvSpPr>
            <a:spLocks noGrp="1"/>
          </p:cNvSpPr>
          <p:nvPr>
            <p:ph type="ctrTitle"/>
          </p:nvPr>
        </p:nvSpPr>
        <p:spPr/>
        <p:txBody>
          <a:bodyPr/>
          <a:lstStyle/>
          <a:p>
            <a:r>
              <a:rPr lang="en-US" dirty="0">
                <a:solidFill>
                  <a:schemeClr val="bg1"/>
                </a:solidFill>
              </a:rPr>
              <a:t>March 18, 2020 Review</a:t>
            </a:r>
            <a:br>
              <a:rPr lang="en-US" dirty="0"/>
            </a:br>
            <a:endParaRPr lang="en-US" dirty="0"/>
          </a:p>
        </p:txBody>
      </p:sp>
      <p:sp>
        <p:nvSpPr>
          <p:cNvPr id="3" name="Subtitle 2">
            <a:extLst>
              <a:ext uri="{FF2B5EF4-FFF2-40B4-BE49-F238E27FC236}">
                <a16:creationId xmlns:a16="http://schemas.microsoft.com/office/drawing/2014/main" id="{E777DF65-F580-4107-A24F-89658C43B0E5}"/>
              </a:ext>
            </a:extLst>
          </p:cNvPr>
          <p:cNvSpPr>
            <a:spLocks noGrp="1"/>
          </p:cNvSpPr>
          <p:nvPr>
            <p:ph type="subTitle" idx="1"/>
          </p:nvPr>
        </p:nvSpPr>
        <p:spPr/>
        <p:txBody>
          <a:bodyPr/>
          <a:lstStyle/>
          <a:p>
            <a:r>
              <a:rPr lang="en-US" dirty="0">
                <a:solidFill>
                  <a:schemeClr val="bg1"/>
                </a:solidFill>
              </a:rPr>
              <a:t>Coronavirus/Covid-19 Safety Reminders:</a:t>
            </a:r>
          </a:p>
          <a:p>
            <a:r>
              <a:rPr lang="en-US" dirty="0">
                <a:solidFill>
                  <a:schemeClr val="bg1"/>
                </a:solidFill>
              </a:rPr>
              <a:t>Avoid direct contact with other, cough/sneeze into your elbow, frequently wash or sanitize your hands, avoid touching your face and stay home if you are sick.</a:t>
            </a:r>
          </a:p>
        </p:txBody>
      </p:sp>
    </p:spTree>
    <p:extLst>
      <p:ext uri="{BB962C8B-B14F-4D97-AF65-F5344CB8AC3E}">
        <p14:creationId xmlns:p14="http://schemas.microsoft.com/office/powerpoint/2010/main" val="1297895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9" name="Severe weather can happen at any given time, over the years the weather has drastically changed and severe weather has occurred even during the off season. Many people think that just because the “season” is over means they are safe, this is not the case"/>
          <p:cNvSpPr txBox="1">
            <a:spLocks noGrp="1"/>
          </p:cNvSpPr>
          <p:nvPr>
            <p:ph type="body" idx="1"/>
          </p:nvPr>
        </p:nvSpPr>
        <p:spPr>
          <a:prstGeom prst="rect">
            <a:avLst/>
          </a:prstGeom>
        </p:spPr>
        <p:txBody>
          <a:bodyPr/>
          <a:lstStyle/>
          <a:p>
            <a:pPr>
              <a:buFont typeface="Arial" panose="020B0604020202020204" pitchFamily="34" charset="0"/>
              <a:buChar char="•"/>
            </a:pPr>
            <a:r>
              <a:rPr dirty="0"/>
              <a:t>Severe weather can happen at any given time, over the years the weather has drastically changed and severe weather has occurred even during the off season. Many people think that just because the “season” is over means they are safe, this is not the case. </a:t>
            </a:r>
          </a:p>
          <a:p>
            <a:pPr>
              <a:buBlip>
                <a:blip r:embed="rId2"/>
              </a:buBlip>
            </a:pPr>
            <a:endParaRPr dirty="0"/>
          </a:p>
          <a:p>
            <a:pPr>
              <a:buFont typeface="Arial" panose="020B0604020202020204" pitchFamily="34" charset="0"/>
              <a:buChar char="•"/>
            </a:pPr>
            <a:r>
              <a:rPr dirty="0"/>
              <a:t>Today we will discuss what to do in case of severe weather, whether during season or out of season.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1" name="2FA17688-6999-4D8B-A912-8E1CF71C783D-L0-001.jpeg" descr="2FA17688-6999-4D8B-A912-8E1CF71C783D-L0-001.jpeg"/>
          <p:cNvPicPr>
            <a:picLocks noGrp="1"/>
          </p:cNvPicPr>
          <p:nvPr>
            <p:ph type="pic" idx="13"/>
          </p:nvPr>
        </p:nvPicPr>
        <p:blipFill>
          <a:blip r:embed="rId2"/>
          <a:stretch>
            <a:fillRect/>
          </a:stretch>
        </p:blipFill>
        <p:spPr>
          <a:xfrm>
            <a:off x="6418088" y="166532"/>
            <a:ext cx="5633245" cy="6627020"/>
          </a:xfrm>
          <a:prstGeom prst="rect">
            <a:avLst/>
          </a:prstGeom>
        </p:spPr>
      </p:pic>
      <p:sp>
        <p:nvSpPr>
          <p:cNvPr id="132" name="Double-tap to edit"/>
          <p:cNvSpPr txBox="1">
            <a:spLocks noGrp="1"/>
          </p:cNvSpPr>
          <p:nvPr>
            <p:ph type="title"/>
          </p:nvPr>
        </p:nvSpPr>
        <p:spPr>
          <a:xfrm>
            <a:off x="571770" y="-1114197"/>
            <a:ext cx="5594567" cy="608898"/>
          </a:xfrm>
          <a:prstGeom prst="rect">
            <a:avLst/>
          </a:prstGeom>
        </p:spPr>
        <p:txBody>
          <a:bodyPr>
            <a:normAutofit fontScale="90000"/>
          </a:bodyPr>
          <a:lstStyle/>
          <a:p>
            <a:pPr defTabSz="220218">
              <a:defRPr sz="6800"/>
            </a:pPr>
            <a:endParaRPr/>
          </a:p>
        </p:txBody>
      </p:sp>
      <p:sp>
        <p:nvSpPr>
          <p:cNvPr id="133" name="Tornados are vertical funnels of rapidly spinning air. The winds may top up to 250mph and can clear a pathway a mile wide and 50 miles long.…"/>
          <p:cNvSpPr txBox="1">
            <a:spLocks noGrp="1"/>
          </p:cNvSpPr>
          <p:nvPr>
            <p:ph type="body" idx="1"/>
          </p:nvPr>
        </p:nvSpPr>
        <p:spPr>
          <a:xfrm>
            <a:off x="341765" y="917089"/>
            <a:ext cx="5429251" cy="7023450"/>
          </a:xfrm>
          <a:prstGeom prst="rect">
            <a:avLst/>
          </a:prstGeom>
        </p:spPr>
        <p:txBody>
          <a:bodyPr/>
          <a:lstStyle/>
          <a:p>
            <a:r>
              <a:t>Tornados are vertical funnels of rapidly spinning air. The winds may top up to 250mph and can clear a pathway a mile wide and 50 miles long. </a:t>
            </a:r>
          </a:p>
          <a:p>
            <a:endParaRPr/>
          </a:p>
          <a:p>
            <a:r>
              <a:t>Also known as twisters, tornados are born in thunderstorms and are often accompanied by hail. Supercells are giant persistent thunderstorms that spawn the must destructive tornados.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35" name="AA4A0D8D-D336-413F-932B-52B936BFD161-L0-001.jpeg" descr="AA4A0D8D-D336-413F-932B-52B936BFD161-L0-001.jpeg"/>
          <p:cNvPicPr>
            <a:picLocks noGrp="1"/>
          </p:cNvPicPr>
          <p:nvPr>
            <p:ph type="pic" idx="13"/>
          </p:nvPr>
        </p:nvPicPr>
        <p:blipFill>
          <a:blip r:embed="rId2"/>
          <a:stretch>
            <a:fillRect/>
          </a:stretch>
        </p:blipFill>
        <p:spPr>
          <a:xfrm>
            <a:off x="6096000" y="-44668"/>
            <a:ext cx="6247300" cy="6902668"/>
          </a:xfrm>
          <a:prstGeom prst="rect">
            <a:avLst/>
          </a:prstGeom>
        </p:spPr>
      </p:pic>
      <p:sp>
        <p:nvSpPr>
          <p:cNvPr id="136" name="2019 tornados…"/>
          <p:cNvSpPr txBox="1">
            <a:spLocks noGrp="1"/>
          </p:cNvSpPr>
          <p:nvPr>
            <p:ph type="body" idx="1"/>
          </p:nvPr>
        </p:nvSpPr>
        <p:spPr>
          <a:xfrm>
            <a:off x="543019" y="1384218"/>
            <a:ext cx="5429251" cy="6673744"/>
          </a:xfrm>
          <a:prstGeom prst="rect">
            <a:avLst/>
          </a:prstGeom>
        </p:spPr>
        <p:txBody>
          <a:bodyPr/>
          <a:lstStyle/>
          <a:p>
            <a:r>
              <a:t>2019 tornados </a:t>
            </a:r>
          </a:p>
          <a:p>
            <a:endParaRPr/>
          </a:p>
          <a:p>
            <a:r>
              <a:t>Indiana - 39</a:t>
            </a:r>
          </a:p>
          <a:p>
            <a:r>
              <a:t>Ohio - 59</a:t>
            </a:r>
          </a:p>
          <a:p>
            <a:r>
              <a:t>Illinois - 37</a:t>
            </a:r>
          </a:p>
          <a:p>
            <a:r>
              <a:t>South Dakota - 23</a:t>
            </a:r>
          </a:p>
          <a:p>
            <a:endParaRPr/>
          </a:p>
          <a:p>
            <a:r>
              <a:t>All of these ranging from an f1 - f5. Overall there was a total of 1,520.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8" name="Tornado Safety"/>
          <p:cNvSpPr txBox="1">
            <a:spLocks noGrp="1"/>
          </p:cNvSpPr>
          <p:nvPr>
            <p:ph type="title"/>
          </p:nvPr>
        </p:nvSpPr>
        <p:spPr>
          <a:prstGeom prst="rect">
            <a:avLst/>
          </a:prstGeom>
        </p:spPr>
        <p:txBody>
          <a:bodyPr/>
          <a:lstStyle/>
          <a:p>
            <a:r>
              <a:rPr dirty="0"/>
              <a:t>Tornado Safety</a:t>
            </a:r>
          </a:p>
        </p:txBody>
      </p:sp>
      <p:sp>
        <p:nvSpPr>
          <p:cNvPr id="139" name="During any type of storms it is a very good idea to keep your radio tuned to a station that will alert to any incoming weather alerts, this will also alert to possible tornado activity.…"/>
          <p:cNvSpPr txBox="1">
            <a:spLocks noGrp="1"/>
          </p:cNvSpPr>
          <p:nvPr>
            <p:ph type="body" idx="1"/>
          </p:nvPr>
        </p:nvSpPr>
        <p:spPr>
          <a:xfrm>
            <a:off x="889000" y="1245059"/>
            <a:ext cx="10414000" cy="5550523"/>
          </a:xfrm>
          <a:prstGeom prst="rect">
            <a:avLst/>
          </a:prstGeom>
        </p:spPr>
        <p:txBody>
          <a:bodyPr/>
          <a:lstStyle/>
          <a:p>
            <a:pPr>
              <a:buBlip>
                <a:blip r:embed="rId2"/>
              </a:buBlip>
            </a:pPr>
            <a:r>
              <a:rPr dirty="0"/>
              <a:t>During any type of storms it is a very good idea to keep your radio tuned to a station that will alert to any incoming weather alerts, this will also alert to possible tornado activity. </a:t>
            </a:r>
          </a:p>
          <a:p>
            <a:pPr>
              <a:buBlip>
                <a:blip r:embed="rId2"/>
              </a:buBlip>
            </a:pPr>
            <a:r>
              <a:rPr dirty="0"/>
              <a:t>During a tornado, please </a:t>
            </a:r>
            <a:r>
              <a:rPr dirty="0" err="1"/>
              <a:t>seak</a:t>
            </a:r>
            <a:r>
              <a:rPr dirty="0"/>
              <a:t> cover, each facility should have a map with where they should </a:t>
            </a:r>
            <a:r>
              <a:rPr dirty="0" err="1"/>
              <a:t>seak</a:t>
            </a:r>
            <a:r>
              <a:rPr dirty="0"/>
              <a:t> shelter. </a:t>
            </a:r>
          </a:p>
          <a:p>
            <a:pPr>
              <a:buBlip>
                <a:blip r:embed="rId2"/>
              </a:buBlip>
            </a:pPr>
            <a:r>
              <a:rPr dirty="0"/>
              <a:t>During the next week each facility should take the time to practice a drill with each shift, so in the event something happens they will be prepared.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1" name="Severe Thunderstorms"/>
          <p:cNvSpPr txBox="1">
            <a:spLocks noGrp="1"/>
          </p:cNvSpPr>
          <p:nvPr>
            <p:ph type="title"/>
          </p:nvPr>
        </p:nvSpPr>
        <p:spPr>
          <a:prstGeom prst="rect">
            <a:avLst/>
          </a:prstGeom>
        </p:spPr>
        <p:txBody>
          <a:bodyPr/>
          <a:lstStyle/>
          <a:p>
            <a:pPr algn="ctr"/>
            <a:r>
              <a:rPr dirty="0"/>
              <a:t>Severe Thunderstorms</a:t>
            </a:r>
          </a:p>
        </p:txBody>
      </p:sp>
      <p:sp>
        <p:nvSpPr>
          <p:cNvPr id="142" name="Please refrain from going outside when it is lightning.…"/>
          <p:cNvSpPr txBox="1">
            <a:spLocks noGrp="1"/>
          </p:cNvSpPr>
          <p:nvPr>
            <p:ph type="body" idx="1"/>
          </p:nvPr>
        </p:nvSpPr>
        <p:spPr>
          <a:xfrm>
            <a:off x="112733" y="1633193"/>
            <a:ext cx="11966535" cy="5306142"/>
          </a:xfrm>
          <a:prstGeom prst="rect">
            <a:avLst/>
          </a:prstGeom>
        </p:spPr>
        <p:txBody>
          <a:bodyPr>
            <a:normAutofit fontScale="70000" lnSpcReduction="20000"/>
          </a:bodyPr>
          <a:lstStyle/>
          <a:p>
            <a:pPr marL="358140" indent="-358140" defTabSz="304419">
              <a:spcBef>
                <a:spcPts val="2350"/>
              </a:spcBef>
              <a:defRPr sz="4700"/>
            </a:pPr>
            <a:r>
              <a:t>Please refrain from going outside when it is lightning. </a:t>
            </a:r>
          </a:p>
          <a:p>
            <a:pPr marL="358140" indent="-358140" defTabSz="304419">
              <a:spcBef>
                <a:spcPts val="2350"/>
              </a:spcBef>
              <a:defRPr sz="4700"/>
            </a:pPr>
            <a:r>
              <a:t>It is advisable to stay clear of windows due to strong winds, hail and possible flying debris. </a:t>
            </a:r>
          </a:p>
          <a:p>
            <a:pPr marL="358140" indent="-358140" defTabSz="304419">
              <a:spcBef>
                <a:spcPts val="2350"/>
              </a:spcBef>
              <a:defRPr sz="4700"/>
            </a:pPr>
            <a:r>
              <a:t>Keep a flashlight on hand and some form of radio/phone in case power goes out so you can keep alerts coming in. </a:t>
            </a:r>
          </a:p>
          <a:p>
            <a:pPr marL="358140" indent="-358140" defTabSz="304419">
              <a:spcBef>
                <a:spcPts val="2350"/>
              </a:spcBef>
              <a:defRPr sz="4700"/>
            </a:pPr>
            <a:r>
              <a:t>If you haven’t done so prior to bad weather take empty washer fluid bottles and fill them with water and put in outside trash cans. This can help keep them from moving.</a:t>
            </a:r>
          </a:p>
          <a:p>
            <a:pPr marL="358140" indent="-358140" defTabSz="304419">
              <a:spcBef>
                <a:spcPts val="2350"/>
              </a:spcBef>
              <a:defRPr sz="4700"/>
            </a:pPr>
            <a:r>
              <a:t>When it is safe to do so, survey the area for downed lines, debris, or anything that could be a hazard and alert proper authorities.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44" name="Power Outages"/>
          <p:cNvSpPr txBox="1">
            <a:spLocks noGrp="1"/>
          </p:cNvSpPr>
          <p:nvPr>
            <p:ph type="title"/>
          </p:nvPr>
        </p:nvSpPr>
        <p:spPr>
          <a:prstGeom prst="rect">
            <a:avLst/>
          </a:prstGeom>
        </p:spPr>
        <p:txBody>
          <a:bodyPr/>
          <a:lstStyle/>
          <a:p>
            <a:pPr algn="ctr"/>
            <a:r>
              <a:rPr dirty="0"/>
              <a:t>Power Outages</a:t>
            </a:r>
          </a:p>
        </p:txBody>
      </p:sp>
      <p:sp>
        <p:nvSpPr>
          <p:cNvPr id="145" name="Make sure during this time only employees are in the store. Power out = more safety risks.…"/>
          <p:cNvSpPr txBox="1">
            <a:spLocks noGrp="1"/>
          </p:cNvSpPr>
          <p:nvPr>
            <p:ph type="body" idx="1"/>
          </p:nvPr>
        </p:nvSpPr>
        <p:spPr>
          <a:prstGeom prst="rect">
            <a:avLst/>
          </a:prstGeom>
        </p:spPr>
        <p:txBody>
          <a:bodyPr>
            <a:normAutofit fontScale="70000" lnSpcReduction="20000"/>
          </a:bodyPr>
          <a:lstStyle/>
          <a:p>
            <a:pPr defTabSz="297942">
              <a:spcBef>
                <a:spcPts val="2300"/>
              </a:spcBef>
              <a:buFont typeface="Arial" panose="020B0604020202020204" pitchFamily="34" charset="0"/>
              <a:buChar char="•"/>
              <a:defRPr sz="4600"/>
            </a:pPr>
            <a:r>
              <a:rPr dirty="0"/>
              <a:t>Make sure during this time only employees are in the store. Power out = more safety risks. </a:t>
            </a:r>
          </a:p>
          <a:p>
            <a:pPr defTabSz="297942">
              <a:spcBef>
                <a:spcPts val="2300"/>
              </a:spcBef>
              <a:buFont typeface="Arial" panose="020B0604020202020204" pitchFamily="34" charset="0"/>
              <a:buChar char="•"/>
              <a:defRPr sz="4600"/>
            </a:pPr>
            <a:r>
              <a:rPr dirty="0"/>
              <a:t>Once a month check to make sure your doors are properly working and locking correctly. </a:t>
            </a:r>
          </a:p>
          <a:p>
            <a:pPr defTabSz="297942">
              <a:spcBef>
                <a:spcPts val="2300"/>
              </a:spcBef>
              <a:buFont typeface="Arial" panose="020B0604020202020204" pitchFamily="34" charset="0"/>
              <a:buChar char="•"/>
              <a:defRPr sz="4600"/>
            </a:pPr>
            <a:r>
              <a:rPr dirty="0"/>
              <a:t>Keep a flashlight on you, as well as communication of some form. </a:t>
            </a:r>
          </a:p>
          <a:p>
            <a:pPr defTabSz="297942">
              <a:spcBef>
                <a:spcPts val="2300"/>
              </a:spcBef>
              <a:buFont typeface="Arial" panose="020B0604020202020204" pitchFamily="34" charset="0"/>
              <a:buChar char="•"/>
              <a:defRPr sz="4600"/>
            </a:pPr>
            <a:r>
              <a:rPr dirty="0"/>
              <a:t>Be mindful of your surroundings, it’s easy to trip on items unseen so be sure to keep things clear of walk ways.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345C327-D744-477C-8AEB-C8C4E562C06A}"/>
              </a:ext>
            </a:extLst>
          </p:cNvPr>
          <p:cNvPicPr>
            <a:picLocks noChangeAspect="1"/>
          </p:cNvPicPr>
          <p:nvPr/>
        </p:nvPicPr>
        <p:blipFill rotWithShape="1">
          <a:blip r:embed="rId2"/>
          <a:srcRect l="5604" r="4271"/>
          <a:stretch/>
        </p:blipFill>
        <p:spPr>
          <a:xfrm>
            <a:off x="20" y="10"/>
            <a:ext cx="4635571" cy="6857990"/>
          </a:xfrm>
          <a:prstGeom prst="rect">
            <a:avLst/>
          </a:prstGeom>
          <a:effectLst/>
        </p:spPr>
      </p:pic>
      <p:sp>
        <p:nvSpPr>
          <p:cNvPr id="12" name="Content Placeholder 11">
            <a:extLst>
              <a:ext uri="{FF2B5EF4-FFF2-40B4-BE49-F238E27FC236}">
                <a16:creationId xmlns:a16="http://schemas.microsoft.com/office/drawing/2014/main" id="{4BE17817-219B-480C-971A-C9562AA02C22}"/>
              </a:ext>
            </a:extLst>
          </p:cNvPr>
          <p:cNvSpPr>
            <a:spLocks noGrp="1"/>
          </p:cNvSpPr>
          <p:nvPr>
            <p:ph idx="1"/>
          </p:nvPr>
        </p:nvSpPr>
        <p:spPr>
          <a:xfrm>
            <a:off x="4965431" y="2438400"/>
            <a:ext cx="6586489" cy="3785419"/>
          </a:xfrm>
        </p:spPr>
        <p:txBody>
          <a:bodyPr>
            <a:normAutofit fontScale="62500" lnSpcReduction="20000"/>
          </a:bodyPr>
          <a:lstStyle/>
          <a:p>
            <a:pPr marL="0" indent="0">
              <a:buNone/>
            </a:pPr>
            <a:r>
              <a:rPr lang="en-US" dirty="0"/>
              <a:t>Ports Family, </a:t>
            </a:r>
          </a:p>
          <a:p>
            <a:pPr marL="0" indent="0">
              <a:buNone/>
            </a:pPr>
            <a:r>
              <a:rPr lang="en-US" dirty="0"/>
              <a:t>This is a picture of Shelby holding a sign she made for her mom and dad. Her mom Sara is our Complex Manager at unit 767 in </a:t>
            </a:r>
            <a:r>
              <a:rPr lang="en-US" dirty="0" err="1"/>
              <a:t>Bradner</a:t>
            </a:r>
            <a:r>
              <a:rPr lang="en-US" dirty="0"/>
              <a:t>, Ohio. </a:t>
            </a:r>
          </a:p>
          <a:p>
            <a:pPr marL="0" indent="0">
              <a:buNone/>
            </a:pPr>
            <a:r>
              <a:rPr lang="en-US" dirty="0"/>
              <a:t>Shelby, </a:t>
            </a:r>
          </a:p>
          <a:p>
            <a:pPr marL="0" indent="0">
              <a:buNone/>
            </a:pPr>
            <a:r>
              <a:rPr lang="en-US" dirty="0"/>
              <a:t>Thanks for making the sign and recognizing your mom, dad and the rest of the essential workers at Fuelmart. </a:t>
            </a:r>
          </a:p>
          <a:p>
            <a:pPr marL="0" indent="0">
              <a:buNone/>
            </a:pPr>
            <a:r>
              <a:rPr lang="en-US" dirty="0"/>
              <a:t>I’m sorry that you even have to know what essential workers means. We appreciate your mom and dad Chico a lot. </a:t>
            </a:r>
          </a:p>
          <a:p>
            <a:pPr marL="0" indent="0">
              <a:buNone/>
            </a:pPr>
            <a:r>
              <a:rPr lang="en-US" dirty="0"/>
              <a:t>The sign made my day. </a:t>
            </a:r>
          </a:p>
          <a:p>
            <a:pPr marL="0" indent="0">
              <a:buNone/>
            </a:pPr>
            <a:r>
              <a:rPr lang="en-US" dirty="0"/>
              <a:t>You’re the Best !! </a:t>
            </a:r>
          </a:p>
          <a:p>
            <a:pPr marL="0" indent="0">
              <a:buNone/>
            </a:pPr>
            <a:r>
              <a:rPr lang="en-US" dirty="0"/>
              <a:t>Haley </a:t>
            </a:r>
          </a:p>
          <a:p>
            <a:pPr marL="0" indent="0">
              <a:buNone/>
            </a:pPr>
            <a:r>
              <a:rPr lang="en-US" dirty="0"/>
              <a:t> </a:t>
            </a:r>
          </a:p>
          <a:p>
            <a:endParaRPr lang="en-US" sz="2400" dirty="0"/>
          </a:p>
        </p:txBody>
      </p:sp>
    </p:spTree>
    <p:extLst>
      <p:ext uri="{BB962C8B-B14F-4D97-AF65-F5344CB8AC3E}">
        <p14:creationId xmlns:p14="http://schemas.microsoft.com/office/powerpoint/2010/main" val="1691988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4A130CA-991E-4C92-A494-EB7D8666E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FC3C749F-9A26-4B1E-BC2E-572D03DF9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2577" y="1372793"/>
            <a:ext cx="6135300" cy="5537781"/>
          </a:xfrm>
          <a:custGeom>
            <a:avLst/>
            <a:gdLst>
              <a:gd name="connsiteX0" fmla="*/ 0 w 6135300"/>
              <a:gd name="connsiteY0" fmla="*/ 0 h 5537781"/>
              <a:gd name="connsiteX1" fmla="*/ 6135300 w 6135300"/>
              <a:gd name="connsiteY1" fmla="*/ 0 h 5537781"/>
              <a:gd name="connsiteX2" fmla="*/ 6135300 w 6135300"/>
              <a:gd name="connsiteY2" fmla="*/ 3548931 h 5537781"/>
              <a:gd name="connsiteX3" fmla="*/ 4146451 w 6135300"/>
              <a:gd name="connsiteY3" fmla="*/ 5537781 h 5537781"/>
              <a:gd name="connsiteX4" fmla="*/ 0 w 6135300"/>
              <a:gd name="connsiteY4" fmla="*/ 1391331 h 5537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5300" h="5537781">
                <a:moveTo>
                  <a:pt x="0" y="0"/>
                </a:moveTo>
                <a:lnTo>
                  <a:pt x="6135300" y="0"/>
                </a:lnTo>
                <a:lnTo>
                  <a:pt x="6135300" y="3548931"/>
                </a:lnTo>
                <a:lnTo>
                  <a:pt x="4146451" y="5537781"/>
                </a:lnTo>
                <a:lnTo>
                  <a:pt x="0" y="1391331"/>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portance Of Teamwork In Relationships And Business | Betterhelp">
            <a:extLst>
              <a:ext uri="{FF2B5EF4-FFF2-40B4-BE49-F238E27FC236}">
                <a16:creationId xmlns:a16="http://schemas.microsoft.com/office/drawing/2014/main" id="{E5C2F8AF-69C9-4250-817D-D2F49F377E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00"/>
          <a:stretch/>
        </p:blipFill>
        <p:spPr bwMode="auto">
          <a:xfrm>
            <a:off x="2747771" y="1"/>
            <a:ext cx="8557447" cy="5347244"/>
          </a:xfrm>
          <a:custGeom>
            <a:avLst/>
            <a:gdLst/>
            <a:ahLst/>
            <a:cxnLst/>
            <a:rect l="l" t="t" r="r" b="b"/>
            <a:pathLst>
              <a:path w="9366779" h="5852967">
                <a:moveTo>
                  <a:pt x="1169579" y="0"/>
                </a:moveTo>
                <a:lnTo>
                  <a:pt x="8197201" y="0"/>
                </a:lnTo>
                <a:lnTo>
                  <a:pt x="9366779" y="1169579"/>
                </a:lnTo>
                <a:lnTo>
                  <a:pt x="4683391" y="5852967"/>
                </a:lnTo>
                <a:lnTo>
                  <a:pt x="0" y="1169579"/>
                </a:ln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F98D51C6-1188-49B8-B829-31D2C2813F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0242" y="292975"/>
            <a:ext cx="5056735" cy="9206602"/>
          </a:xfrm>
          <a:custGeom>
            <a:avLst/>
            <a:gdLst>
              <a:gd name="connsiteX0" fmla="*/ 0 w 5053652"/>
              <a:gd name="connsiteY0" fmla="*/ 209273 h 9200989"/>
              <a:gd name="connsiteX1" fmla="*/ 209274 w 5053652"/>
              <a:gd name="connsiteY1" fmla="*/ 0 h 9200989"/>
              <a:gd name="connsiteX2" fmla="*/ 5053652 w 5053652"/>
              <a:gd name="connsiteY2" fmla="*/ 4844379 h 9200989"/>
              <a:gd name="connsiteX3" fmla="*/ 697042 w 5053652"/>
              <a:gd name="connsiteY3" fmla="*/ 9200989 h 9200989"/>
              <a:gd name="connsiteX4" fmla="*/ 0 w 5053652"/>
              <a:gd name="connsiteY4" fmla="*/ 9200989 h 9200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3652" h="9200989">
                <a:moveTo>
                  <a:pt x="0" y="209273"/>
                </a:moveTo>
                <a:lnTo>
                  <a:pt x="209274" y="0"/>
                </a:lnTo>
                <a:lnTo>
                  <a:pt x="5053652" y="4844379"/>
                </a:lnTo>
                <a:lnTo>
                  <a:pt x="697042" y="9200989"/>
                </a:lnTo>
                <a:lnTo>
                  <a:pt x="0" y="9200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456BA586-8922-4113-BD35-BBF1EB1A1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6909" y="5272381"/>
            <a:ext cx="3171238" cy="158561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61739" y="2074303"/>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ame 80">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423102" y="1635666"/>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F4EDAAA-01DB-4227-A67A-3C383B953EA4}"/>
              </a:ext>
            </a:extLst>
          </p:cNvPr>
          <p:cNvSpPr>
            <a:spLocks noGrp="1"/>
          </p:cNvSpPr>
          <p:nvPr>
            <p:ph type="title"/>
          </p:nvPr>
        </p:nvSpPr>
        <p:spPr>
          <a:xfrm>
            <a:off x="1738683" y="3087528"/>
            <a:ext cx="3618284" cy="1345720"/>
          </a:xfrm>
          <a:noFill/>
        </p:spPr>
        <p:txBody>
          <a:bodyPr vert="horz" lIns="91440" tIns="45720" rIns="91440" bIns="45720" rtlCol="0" anchor="ctr">
            <a:normAutofit/>
          </a:bodyPr>
          <a:lstStyle/>
          <a:p>
            <a:pPr algn="ctr"/>
            <a:r>
              <a:rPr lang="en-US" sz="2200" b="1">
                <a:solidFill>
                  <a:srgbClr val="080808"/>
                </a:solidFill>
              </a:rPr>
              <a:t>Open Floor </a:t>
            </a:r>
            <a:br>
              <a:rPr lang="en-US" sz="2200" b="1">
                <a:solidFill>
                  <a:srgbClr val="080808"/>
                </a:solidFill>
              </a:rPr>
            </a:br>
            <a:r>
              <a:rPr lang="en-US" sz="2200" b="1">
                <a:solidFill>
                  <a:srgbClr val="080808"/>
                </a:solidFill>
              </a:rPr>
              <a:t>for Safety concerns </a:t>
            </a:r>
            <a:br>
              <a:rPr lang="en-US" sz="2200" b="1">
                <a:solidFill>
                  <a:srgbClr val="080808"/>
                </a:solidFill>
              </a:rPr>
            </a:br>
            <a:r>
              <a:rPr lang="en-US" sz="2200" b="1">
                <a:solidFill>
                  <a:srgbClr val="080808"/>
                </a:solidFill>
              </a:rPr>
              <a:t>&amp; Suggestions</a:t>
            </a:r>
            <a:br>
              <a:rPr lang="en-US" sz="2200">
                <a:solidFill>
                  <a:srgbClr val="080808"/>
                </a:solidFill>
              </a:rPr>
            </a:br>
            <a:endParaRPr lang="en-US" sz="2200">
              <a:solidFill>
                <a:srgbClr val="080808"/>
              </a:solidFill>
            </a:endParaRPr>
          </a:p>
        </p:txBody>
      </p:sp>
    </p:spTree>
    <p:extLst>
      <p:ext uri="{BB962C8B-B14F-4D97-AF65-F5344CB8AC3E}">
        <p14:creationId xmlns:p14="http://schemas.microsoft.com/office/powerpoint/2010/main" val="4078374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5098" y="609600"/>
            <a:ext cx="4798142" cy="3642851"/>
          </a:xfrm>
        </p:spPr>
        <p:txBody>
          <a:bodyPr vert="horz" lIns="91440" tIns="45720" rIns="91440" bIns="45720" rtlCol="0" anchor="b">
            <a:normAutofit/>
          </a:bodyPr>
          <a:lstStyle/>
          <a:p>
            <a:pPr algn="ctr">
              <a:lnSpc>
                <a:spcPct val="90000"/>
              </a:lnSpc>
            </a:pPr>
            <a:br>
              <a:rPr lang="en-US" sz="2600" b="1" dirty="0">
                <a:effectLst>
                  <a:glow rad="38100">
                    <a:schemeClr val="bg1">
                      <a:lumMod val="65000"/>
                      <a:lumOff val="35000"/>
                      <a:alpha val="50000"/>
                    </a:schemeClr>
                  </a:glow>
                  <a:outerShdw blurRad="28575" dist="31750" dir="13200000" algn="tl" rotWithShape="0">
                    <a:srgbClr val="000000">
                      <a:alpha val="25000"/>
                    </a:srgbClr>
                  </a:outerShdw>
                </a:effectLst>
              </a:rPr>
            </a:br>
            <a:br>
              <a:rPr lang="en-US" sz="2600" b="1"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26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t>Safety Topic – turning your incident experiences into training tools: presented by Angie </a:t>
            </a:r>
            <a:r>
              <a:rPr lang="en-US" sz="2600" b="1" dirty="0" err="1">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t>Tarvin</a:t>
            </a:r>
            <a:r>
              <a:rPr lang="en-US" sz="26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t> </a:t>
            </a:r>
            <a:br>
              <a:rPr lang="en-US" sz="26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br>
            <a:r>
              <a:rPr lang="en-US" sz="26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t>FM 648 </a:t>
            </a:r>
            <a:br>
              <a:rPr lang="en-US" sz="26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600" b="1"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2600" dirty="0">
              <a:solidFill>
                <a:srgbClr val="FF0000"/>
              </a:soli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4" name="Text Placeholder 3">
            <a:extLst>
              <a:ext uri="{FF2B5EF4-FFF2-40B4-BE49-F238E27FC236}">
                <a16:creationId xmlns:a16="http://schemas.microsoft.com/office/drawing/2014/main" id="{6747FF86-9C1B-426D-ACC6-4D507A045EDA}"/>
              </a:ext>
            </a:extLst>
          </p:cNvPr>
          <p:cNvSpPr>
            <a:spLocks noGrp="1"/>
          </p:cNvSpPr>
          <p:nvPr>
            <p:ph type="body" sz="half" idx="2"/>
          </p:nvPr>
        </p:nvSpPr>
        <p:spPr>
          <a:xfrm>
            <a:off x="6735098" y="4365523"/>
            <a:ext cx="4798140" cy="1793053"/>
          </a:xfrm>
        </p:spPr>
        <p:txBody>
          <a:bodyPr vert="horz" lIns="91440" tIns="45720" rIns="91440" bIns="45720" rtlCol="0" anchor="t">
            <a:normAutofit/>
          </a:bodyPr>
          <a:lstStyle/>
          <a:p>
            <a:pPr algn="ctr"/>
            <a:r>
              <a:rPr lang="en-US" sz="2100" dirty="0"/>
              <a:t>Next month’s Meeting is May 13</a:t>
            </a:r>
            <a:r>
              <a:rPr lang="en-US" sz="2100" baseline="30000" dirty="0"/>
              <a:t>th</a:t>
            </a:r>
            <a:r>
              <a:rPr lang="en-US" sz="2100" dirty="0"/>
              <a:t> at 2pm</a:t>
            </a:r>
          </a:p>
        </p:txBody>
      </p:sp>
      <p:pic>
        <p:nvPicPr>
          <p:cNvPr id="10" name="Picture Placeholder 9" descr="A picture containing clock&#10;&#10;Description automatically generated">
            <a:extLst>
              <a:ext uri="{FF2B5EF4-FFF2-40B4-BE49-F238E27FC236}">
                <a16:creationId xmlns:a16="http://schemas.microsoft.com/office/drawing/2014/main" id="{F66C1123-B886-4FD5-93C3-3931551D4BB6}"/>
              </a:ext>
            </a:extLst>
          </p:cNvPr>
          <p:cNvPicPr>
            <a:picLocks noGrp="1" noChangeAspect="1"/>
          </p:cNvPicPr>
          <p:nvPr>
            <p:ph type="pic" idx="1"/>
          </p:nvPr>
        </p:nvPicPr>
        <p:blipFill rotWithShape="1">
          <a:blip r:embed="rId2"/>
          <a:srcRect t="294" r="2" b="1958"/>
          <a:stretch/>
        </p:blipFill>
        <p:spPr>
          <a:xfrm>
            <a:off x="1142167" y="1115604"/>
            <a:ext cx="4489621" cy="4607432"/>
          </a:xfrm>
          <a:prstGeom prst="rect">
            <a:avLst/>
          </a:prstGeom>
        </p:spPr>
      </p:pic>
    </p:spTree>
    <p:extLst>
      <p:ext uri="{BB962C8B-B14F-4D97-AF65-F5344CB8AC3E}">
        <p14:creationId xmlns:p14="http://schemas.microsoft.com/office/powerpoint/2010/main" val="340310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92E2E-BD68-4E89-BC11-750BB5154DB9}"/>
              </a:ext>
            </a:extLst>
          </p:cNvPr>
          <p:cNvSpPr>
            <a:spLocks noGrp="1"/>
          </p:cNvSpPr>
          <p:nvPr>
            <p:ph type="title"/>
          </p:nvPr>
        </p:nvSpPr>
        <p:spPr>
          <a:xfrm>
            <a:off x="1113810" y="3130041"/>
            <a:ext cx="4036334" cy="2387600"/>
          </a:xfrm>
        </p:spPr>
        <p:txBody>
          <a:bodyPr vert="horz" lIns="91440" tIns="45720" rIns="91440" bIns="45720" rtlCol="0" anchor="t">
            <a:normAutofit/>
          </a:bodyPr>
          <a:lstStyle/>
          <a:p>
            <a:r>
              <a:rPr lang="en-US" sz="3800"/>
              <a:t>Incidents and Injuries from 3.18.20 to 4.22.20</a:t>
            </a:r>
          </a:p>
        </p:txBody>
      </p:sp>
      <p:grpSp>
        <p:nvGrpSpPr>
          <p:cNvPr id="29" name="Group 28">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30" name="Rectangle 29">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sign&#10;&#10;Description automatically generated">
            <a:extLst>
              <a:ext uri="{FF2B5EF4-FFF2-40B4-BE49-F238E27FC236}">
                <a16:creationId xmlns:a16="http://schemas.microsoft.com/office/drawing/2014/main" id="{74BD3F91-C2FF-420B-84B3-7C74DE1E7A7C}"/>
              </a:ext>
            </a:extLst>
          </p:cNvPr>
          <p:cNvPicPr>
            <a:picLocks noGrp="1" noChangeAspect="1"/>
          </p:cNvPicPr>
          <p:nvPr>
            <p:ph idx="1"/>
          </p:nvPr>
        </p:nvPicPr>
        <p:blipFill rotWithShape="1">
          <a:blip r:embed="rId2"/>
          <a:srcRect t="948" r="1" b="321"/>
          <a:stretch/>
        </p:blipFill>
        <p:spPr>
          <a:xfrm>
            <a:off x="5922492" y="666728"/>
            <a:ext cx="5536001" cy="5465791"/>
          </a:xfrm>
          <a:prstGeom prst="rect">
            <a:avLst/>
          </a:prstGeom>
        </p:spPr>
      </p:pic>
    </p:spTree>
    <p:extLst>
      <p:ext uri="{BB962C8B-B14F-4D97-AF65-F5344CB8AC3E}">
        <p14:creationId xmlns:p14="http://schemas.microsoft.com/office/powerpoint/2010/main" val="395321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D8BBCF2-167E-4260-AE7C-4D90CC91EB57}"/>
              </a:ext>
            </a:extLst>
          </p:cNvPr>
          <p:cNvPicPr>
            <a:picLocks noChangeAspect="1"/>
          </p:cNvPicPr>
          <p:nvPr/>
        </p:nvPicPr>
        <p:blipFill rotWithShape="1">
          <a:blip r:embed="rId2">
            <a:alphaModFix amt="50000"/>
          </a:blip>
          <a:srcRect t="43663" r="-1" b="19915"/>
          <a:stretch/>
        </p:blipFill>
        <p:spPr>
          <a:xfrm>
            <a:off x="20" y="0"/>
            <a:ext cx="12191980" cy="6857999"/>
          </a:xfrm>
          <a:prstGeom prst="rect">
            <a:avLst/>
          </a:prstGeom>
        </p:spPr>
      </p:pic>
      <p:sp>
        <p:nvSpPr>
          <p:cNvPr id="3" name="Subtitle 2">
            <a:extLst>
              <a:ext uri="{FF2B5EF4-FFF2-40B4-BE49-F238E27FC236}">
                <a16:creationId xmlns:a16="http://schemas.microsoft.com/office/drawing/2014/main" id="{E777DF65-F580-4107-A24F-89658C43B0E5}"/>
              </a:ext>
            </a:extLst>
          </p:cNvPr>
          <p:cNvSpPr>
            <a:spLocks noGrp="1"/>
          </p:cNvSpPr>
          <p:nvPr>
            <p:ph type="subTitle" idx="1"/>
          </p:nvPr>
        </p:nvSpPr>
        <p:spPr>
          <a:xfrm>
            <a:off x="1524000" y="1035204"/>
            <a:ext cx="9144000" cy="2050896"/>
          </a:xfrm>
        </p:spPr>
        <p:txBody>
          <a:bodyPr>
            <a:normAutofit fontScale="62500" lnSpcReduction="20000"/>
          </a:bodyPr>
          <a:lstStyle/>
          <a:p>
            <a:r>
              <a:rPr lang="en-US" sz="6700" dirty="0">
                <a:solidFill>
                  <a:srgbClr val="FFFFFF"/>
                </a:solidFill>
              </a:rPr>
              <a:t>3.18.20 FM 767</a:t>
            </a:r>
          </a:p>
          <a:p>
            <a:pPr algn="l"/>
            <a:r>
              <a:rPr lang="en-US" sz="4600" dirty="0">
                <a:solidFill>
                  <a:srgbClr val="FFFFFF"/>
                </a:solidFill>
              </a:rPr>
              <a:t>Driver of a pickup struck the main entrance pillar while attempting to park.  Upon speaking to the driver, he had recently had surgery on his leg and this was his first attempt at driving since.</a:t>
            </a:r>
          </a:p>
        </p:txBody>
      </p:sp>
    </p:spTree>
    <p:extLst>
      <p:ext uri="{BB962C8B-B14F-4D97-AF65-F5344CB8AC3E}">
        <p14:creationId xmlns:p14="http://schemas.microsoft.com/office/powerpoint/2010/main" val="341415745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D61E75C-37BD-4D08-8026-3106B7FF9D4E}"/>
              </a:ext>
            </a:extLst>
          </p:cNvPr>
          <p:cNvPicPr>
            <a:picLocks noChangeAspect="1"/>
          </p:cNvPicPr>
          <p:nvPr/>
        </p:nvPicPr>
        <p:blipFill rotWithShape="1">
          <a:blip r:embed="rId2">
            <a:alphaModFix amt="50000"/>
          </a:blip>
          <a:srcRect t="9224" r="1" b="42823"/>
          <a:stretch/>
        </p:blipFill>
        <p:spPr>
          <a:xfrm>
            <a:off x="20" y="-99833"/>
            <a:ext cx="12191980" cy="7157858"/>
          </a:xfrm>
          <a:prstGeom prst="rect">
            <a:avLst/>
          </a:prstGeom>
        </p:spPr>
      </p:pic>
      <p:sp>
        <p:nvSpPr>
          <p:cNvPr id="3" name="Subtitle 2">
            <a:extLst>
              <a:ext uri="{FF2B5EF4-FFF2-40B4-BE49-F238E27FC236}">
                <a16:creationId xmlns:a16="http://schemas.microsoft.com/office/drawing/2014/main" id="{E777DF65-F580-4107-A24F-89658C43B0E5}"/>
              </a:ext>
            </a:extLst>
          </p:cNvPr>
          <p:cNvSpPr>
            <a:spLocks noGrp="1"/>
          </p:cNvSpPr>
          <p:nvPr>
            <p:ph type="subTitle" idx="1"/>
          </p:nvPr>
        </p:nvSpPr>
        <p:spPr>
          <a:xfrm>
            <a:off x="1524000" y="-99833"/>
            <a:ext cx="9144000" cy="1368705"/>
          </a:xfrm>
        </p:spPr>
        <p:txBody>
          <a:bodyPr>
            <a:normAutofit/>
          </a:bodyPr>
          <a:lstStyle/>
          <a:p>
            <a:r>
              <a:rPr lang="en-US" sz="1800" dirty="0">
                <a:solidFill>
                  <a:srgbClr val="FFFFFF"/>
                </a:solidFill>
              </a:rPr>
              <a:t>3.19.20 FM 767</a:t>
            </a:r>
          </a:p>
          <a:p>
            <a:r>
              <a:rPr lang="en-US" sz="1800" dirty="0">
                <a:solidFill>
                  <a:srgbClr val="FFFFFF"/>
                </a:solidFill>
              </a:rPr>
              <a:t>While driving across the property a Ports company vehicle was struck by a pickup that pulled away from the pumps t-boning the company car.  The airbags deployed and the vehicle had to be towed from the property.  No injuries reported. </a:t>
            </a:r>
          </a:p>
        </p:txBody>
      </p:sp>
    </p:spTree>
    <p:extLst>
      <p:ext uri="{BB962C8B-B14F-4D97-AF65-F5344CB8AC3E}">
        <p14:creationId xmlns:p14="http://schemas.microsoft.com/office/powerpoint/2010/main" val="117806687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BEB9306-7AD2-40BB-BDB4-5389B2CDA0FA}"/>
              </a:ext>
            </a:extLst>
          </p:cNvPr>
          <p:cNvPicPr>
            <a:picLocks noChangeAspect="1"/>
          </p:cNvPicPr>
          <p:nvPr/>
        </p:nvPicPr>
        <p:blipFill rotWithShape="1">
          <a:blip r:embed="rId2">
            <a:alphaModFix amt="50000"/>
          </a:blip>
          <a:srcRect t="6598" b="44746"/>
          <a:stretch/>
        </p:blipFill>
        <p:spPr>
          <a:xfrm>
            <a:off x="20" y="1"/>
            <a:ext cx="12191980" cy="6857999"/>
          </a:xfrm>
          <a:prstGeom prst="rect">
            <a:avLst/>
          </a:prstGeom>
        </p:spPr>
      </p:pic>
      <p:sp>
        <p:nvSpPr>
          <p:cNvPr id="3" name="Subtitle 2">
            <a:extLst>
              <a:ext uri="{FF2B5EF4-FFF2-40B4-BE49-F238E27FC236}">
                <a16:creationId xmlns:a16="http://schemas.microsoft.com/office/drawing/2014/main" id="{E777DF65-F580-4107-A24F-89658C43B0E5}"/>
              </a:ext>
            </a:extLst>
          </p:cNvPr>
          <p:cNvSpPr>
            <a:spLocks noGrp="1"/>
          </p:cNvSpPr>
          <p:nvPr>
            <p:ph type="subTitle" idx="1"/>
          </p:nvPr>
        </p:nvSpPr>
        <p:spPr>
          <a:xfrm>
            <a:off x="1524000" y="4159404"/>
            <a:ext cx="9144000" cy="1098395"/>
          </a:xfrm>
        </p:spPr>
        <p:txBody>
          <a:bodyPr>
            <a:normAutofit/>
          </a:bodyPr>
          <a:lstStyle/>
          <a:p>
            <a:r>
              <a:rPr lang="en-US" sz="2000">
                <a:solidFill>
                  <a:srgbClr val="FFFFFF"/>
                </a:solidFill>
              </a:rPr>
              <a:t>3.19.20 FM 767</a:t>
            </a:r>
          </a:p>
          <a:p>
            <a:r>
              <a:rPr lang="en-US" sz="2000">
                <a:solidFill>
                  <a:srgbClr val="FFFFFF"/>
                </a:solidFill>
              </a:rPr>
              <a:t>Subway delivery driver, Avalon Transportation, struck the concrete parking spot barrier.</a:t>
            </a:r>
          </a:p>
        </p:txBody>
      </p:sp>
    </p:spTree>
    <p:extLst>
      <p:ext uri="{BB962C8B-B14F-4D97-AF65-F5344CB8AC3E}">
        <p14:creationId xmlns:p14="http://schemas.microsoft.com/office/powerpoint/2010/main" val="409364784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AC94-C65F-4448-A2B3-52EF316BFE8A}"/>
              </a:ext>
            </a:extLst>
          </p:cNvPr>
          <p:cNvSpPr>
            <a:spLocks noGrp="1"/>
          </p:cNvSpPr>
          <p:nvPr>
            <p:ph type="title"/>
          </p:nvPr>
        </p:nvSpPr>
        <p:spPr>
          <a:xfrm>
            <a:off x="398362" y="2766218"/>
            <a:ext cx="10515600" cy="1325563"/>
          </a:xfrm>
        </p:spPr>
        <p:txBody>
          <a:bodyPr>
            <a:normAutofit fontScale="90000"/>
          </a:bodyPr>
          <a:lstStyle/>
          <a:p>
            <a:r>
              <a:rPr lang="en-US" dirty="0">
                <a:solidFill>
                  <a:schemeClr val="bg1"/>
                </a:solidFill>
              </a:rPr>
              <a:t>3.21.20 FM 626</a:t>
            </a:r>
            <a:br>
              <a:rPr lang="en-US" dirty="0">
                <a:solidFill>
                  <a:schemeClr val="bg1"/>
                </a:solidFill>
              </a:rPr>
            </a:br>
            <a:r>
              <a:rPr lang="en-US" dirty="0">
                <a:solidFill>
                  <a:schemeClr val="bg1"/>
                </a:solidFill>
              </a:rPr>
              <a:t>Employee report of a customer drive off with nozzle still in the car.  Breakaway worked as intended.  No damages.</a:t>
            </a:r>
            <a:br>
              <a:rPr lang="en-US" dirty="0">
                <a:solidFill>
                  <a:schemeClr val="bg1"/>
                </a:solidFill>
              </a:rPr>
            </a:br>
            <a:br>
              <a:rPr lang="en-US" dirty="0">
                <a:solidFill>
                  <a:schemeClr val="bg1"/>
                </a:solidFill>
              </a:rPr>
            </a:br>
            <a:r>
              <a:rPr lang="en-US" dirty="0">
                <a:solidFill>
                  <a:schemeClr val="bg1"/>
                </a:solidFill>
              </a:rPr>
              <a:t>3.25.20 FM 626</a:t>
            </a:r>
            <a:br>
              <a:rPr lang="en-US" dirty="0">
                <a:solidFill>
                  <a:schemeClr val="bg1"/>
                </a:solidFill>
              </a:rPr>
            </a:br>
            <a:r>
              <a:rPr lang="en-US" dirty="0">
                <a:solidFill>
                  <a:schemeClr val="bg1"/>
                </a:solidFill>
              </a:rPr>
              <a:t>Fuel Driver indicated the cap was broken on the NL 87 tank. </a:t>
            </a:r>
          </a:p>
        </p:txBody>
      </p:sp>
    </p:spTree>
    <p:extLst>
      <p:ext uri="{BB962C8B-B14F-4D97-AF65-F5344CB8AC3E}">
        <p14:creationId xmlns:p14="http://schemas.microsoft.com/office/powerpoint/2010/main" val="2513983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14B884-3D16-4DEC-92FE-46431E3B1C31}"/>
              </a:ext>
            </a:extLst>
          </p:cNvPr>
          <p:cNvSpPr>
            <a:spLocks noGrp="1"/>
          </p:cNvSpPr>
          <p:nvPr>
            <p:ph idx="1"/>
          </p:nvPr>
        </p:nvSpPr>
        <p:spPr>
          <a:xfrm>
            <a:off x="838200" y="206375"/>
            <a:ext cx="10515600" cy="6527800"/>
          </a:xfrm>
        </p:spPr>
        <p:txBody>
          <a:bodyPr>
            <a:normAutofit lnSpcReduction="10000"/>
          </a:bodyPr>
          <a:lstStyle/>
          <a:p>
            <a:r>
              <a:rPr lang="en-US" dirty="0"/>
              <a:t>FM 783 </a:t>
            </a:r>
          </a:p>
          <a:p>
            <a:pPr marL="0" indent="0">
              <a:buNone/>
            </a:pPr>
            <a:r>
              <a:rPr lang="en-US" dirty="0"/>
              <a:t>4.02.20 reported a concrete post had been struck by the vehicle entrance.  No one had reported an incident.  It is not known when the incident happened</a:t>
            </a:r>
          </a:p>
          <a:p>
            <a:r>
              <a:rPr lang="en-US" dirty="0"/>
              <a:t>FM 641</a:t>
            </a:r>
          </a:p>
          <a:p>
            <a:pPr marL="0" indent="0">
              <a:buNone/>
            </a:pPr>
            <a:r>
              <a:rPr lang="en-US" dirty="0"/>
              <a:t>4.04.20 At approximately 4:30am the driver of a CR England attempted to maneuver his truck in the diesel exit causing the trailer to strike the post.  This incident was witnessed and reported by a </a:t>
            </a:r>
            <a:r>
              <a:rPr lang="en-US" dirty="0" err="1"/>
              <a:t>FuelMart</a:t>
            </a:r>
            <a:r>
              <a:rPr lang="en-US" dirty="0"/>
              <a:t> employee.  Incident was also caught on multiple cameras at 641. *Discuss reporting procedures </a:t>
            </a:r>
          </a:p>
          <a:p>
            <a:r>
              <a:rPr lang="en-US" dirty="0"/>
              <a:t>FM 626</a:t>
            </a:r>
          </a:p>
          <a:p>
            <a:pPr marL="0" indent="0">
              <a:buNone/>
            </a:pPr>
            <a:r>
              <a:rPr lang="en-US" dirty="0"/>
              <a:t>4.04.20 Customer struck yellow U-shaped bollard at pump 2. Damage was limited to chipped paint. </a:t>
            </a:r>
          </a:p>
          <a:p>
            <a:r>
              <a:rPr lang="en-US" dirty="0"/>
              <a:t>FM 787</a:t>
            </a:r>
          </a:p>
          <a:p>
            <a:pPr marL="0" indent="0">
              <a:buNone/>
            </a:pPr>
            <a:r>
              <a:rPr lang="en-US" dirty="0"/>
              <a:t>4.05.20 Customer tripped on a rug and fell.  No injuries reported.  No information given by customer. </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446869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B97519-214E-49DF-9E28-EBF05ACC4045}"/>
              </a:ext>
            </a:extLst>
          </p:cNvPr>
          <p:cNvSpPr>
            <a:spLocks noGrp="1"/>
          </p:cNvSpPr>
          <p:nvPr>
            <p:ph idx="1"/>
          </p:nvPr>
        </p:nvSpPr>
        <p:spPr>
          <a:xfrm>
            <a:off x="762000" y="352425"/>
            <a:ext cx="5314543" cy="5302513"/>
          </a:xfrm>
          <a:solidFill>
            <a:schemeClr val="bg1">
              <a:tint val="95000"/>
              <a:satMod val="170000"/>
            </a:schemeClr>
          </a:solidFill>
        </p:spPr>
        <p:txBody>
          <a:bodyPr anchor="t">
            <a:normAutofit/>
          </a:bodyPr>
          <a:lstStyle/>
          <a:p>
            <a:r>
              <a:rPr lang="en-US" sz="1800" dirty="0"/>
              <a:t>FM 787</a:t>
            </a:r>
          </a:p>
          <a:p>
            <a:pPr marL="0" indent="0">
              <a:buNone/>
            </a:pPr>
            <a:r>
              <a:rPr lang="en-US" sz="1800" dirty="0"/>
              <a:t>4.5.20 Tom Franey Trucking delivery driver, while offloading, claimed the hose jumped and the FM brass collar cam off the hydrant creating this minor spill (see pic). It was initially thought to be an issue with the brass collar, upon viewing the pictures it was later determined that the driver failed to properly vent the tank.</a:t>
            </a:r>
          </a:p>
          <a:p>
            <a:r>
              <a:rPr lang="en-US" sz="1800" dirty="0"/>
              <a:t>FM 787</a:t>
            </a:r>
          </a:p>
          <a:p>
            <a:pPr marL="0" indent="0">
              <a:buNone/>
            </a:pPr>
            <a:r>
              <a:rPr lang="en-US" sz="1800" dirty="0"/>
              <a:t>4.6.20 Vender’s vehicle leaked approx. ½ gal hydraulic fluid onto the new concrete.</a:t>
            </a:r>
          </a:p>
          <a:p>
            <a:r>
              <a:rPr lang="en-US" sz="1800" dirty="0"/>
              <a:t>FM 645</a:t>
            </a:r>
          </a:p>
          <a:p>
            <a:pPr marL="0" indent="0">
              <a:buNone/>
            </a:pPr>
            <a:r>
              <a:rPr lang="en-US" sz="1800" dirty="0"/>
              <a:t>4.13.20 Customer was sitting inside his vehicle while fueling and the nozzle did not shut off resulting in a gasoline spill.  There have been no other issues with the nozzle.</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84389D1-E4C0-49AF-A863-6D8C8A4A89F9}"/>
              </a:ext>
            </a:extLst>
          </p:cNvPr>
          <p:cNvPicPr>
            <a:picLocks noChangeAspect="1"/>
          </p:cNvPicPr>
          <p:nvPr/>
        </p:nvPicPr>
        <p:blipFill rotWithShape="1">
          <a:blip r:embed="rId2"/>
          <a:srcRect l="1478" r="11912"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2319820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9DB5850AA88A428F97DC8C20F20A1D" ma:contentTypeVersion="11" ma:contentTypeDescription="Create a new document." ma:contentTypeScope="" ma:versionID="e1da85fa23529f59f363961d3d5c49c6">
  <xsd:schema xmlns:xsd="http://www.w3.org/2001/XMLSchema" xmlns:xs="http://www.w3.org/2001/XMLSchema" xmlns:p="http://schemas.microsoft.com/office/2006/metadata/properties" xmlns:ns3="8f9646bd-e841-4849-b45b-27eef674c09e" xmlns:ns4="9e577499-35e3-47b3-bcd8-42959e1d5a05" targetNamespace="http://schemas.microsoft.com/office/2006/metadata/properties" ma:root="true" ma:fieldsID="98af9ecf8db1fbb8bd0b0430bc596581" ns3:_="" ns4:_="">
    <xsd:import namespace="8f9646bd-e841-4849-b45b-27eef674c09e"/>
    <xsd:import namespace="9e577499-35e3-47b3-bcd8-42959e1d5a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9646bd-e841-4849-b45b-27eef674c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577499-35e3-47b3-bcd8-42959e1d5a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E0DF10-F5A8-4182-9CDE-06BD877DF092}">
  <ds:schemaRefs>
    <ds:schemaRef ds:uri="http://schemas.microsoft.com/sharepoint/v3/contenttype/forms"/>
  </ds:schemaRefs>
</ds:datastoreItem>
</file>

<file path=customXml/itemProps2.xml><?xml version="1.0" encoding="utf-8"?>
<ds:datastoreItem xmlns:ds="http://schemas.openxmlformats.org/officeDocument/2006/customXml" ds:itemID="{CFD3DAEA-5564-4F13-A545-31CFED48D0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9646bd-e841-4849-b45b-27eef674c09e"/>
    <ds:schemaRef ds:uri="9e577499-35e3-47b3-bcd8-42959e1d5a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A7338B-9D95-43A1-AB70-2ADC11E7C1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Widescreen</PresentationFormat>
  <Paragraphs>100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Fuelmart &amp; Subway Safety Committee Meeting Wednesday, April 22, 2020 2:00pm Eastern Corporate Office Conference Room and Zoom Meeting Web Conference</vt:lpstr>
      <vt:lpstr>March 18, 2020 Review </vt:lpstr>
      <vt:lpstr>Incidents and Injuries from 3.18.20 to 4.22.20</vt:lpstr>
      <vt:lpstr>PowerPoint Presentation</vt:lpstr>
      <vt:lpstr>PowerPoint Presentation</vt:lpstr>
      <vt:lpstr>PowerPoint Presentation</vt:lpstr>
      <vt:lpstr>3.21.20 FM 626 Employee report of a customer drive off with nozzle still in the car.  Breakaway worked as intended.  No damages.  3.25.20 FM 626 Fuel Driver indicated the cap was broken on the NL 87 tank. </vt:lpstr>
      <vt:lpstr>PowerPoint Presentation</vt:lpstr>
      <vt:lpstr>PowerPoint Presentation</vt:lpstr>
      <vt:lpstr>Employee Injuries Reporting Procedures</vt:lpstr>
      <vt:lpstr>In the event of an employee injury please see the packet, left, inside the Employee Injury Packet, center, you will find the Injury and Illness Incident Report, right.  Please see that all employees are using this form.  We are seeing an increased number of employees using “incident” form which is for everything except employee injuries. </vt:lpstr>
      <vt:lpstr>PowerPoint Presentation</vt:lpstr>
      <vt:lpstr>  3.25.20 FM 645 Employee using a box cutter reported the blade slipped causing their arm to come down hard resulting in the cutter slicing their leg.  Employee said they were not cutting away from themselves. *Teachable moment. Share this incident with your co-workers as a reminder to slow down and think about what you are doing.  This could have easily been avoided   4.14.20 FM 787  Chester’s Employee was removing chicken from the fryer, accidently touched the fryer with forearm, resulting in a minor burn.      </vt:lpstr>
      <vt:lpstr>PowerPoint Presentation</vt:lpstr>
      <vt:lpstr>Severe Weather Presentation: Presented by Helen and Daelyn of FM 783</vt:lpstr>
      <vt:lpstr>Severe Weather </vt:lpstr>
      <vt:lpstr>PowerPoint Presentation</vt:lpstr>
      <vt:lpstr>PowerPoint Presentation</vt:lpstr>
      <vt:lpstr>Emergency Kits</vt:lpstr>
      <vt:lpstr>PowerPoint Presentation</vt:lpstr>
      <vt:lpstr>PowerPoint Presentation</vt:lpstr>
      <vt:lpstr>PowerPoint Presentation</vt:lpstr>
      <vt:lpstr>Tornado Safety</vt:lpstr>
      <vt:lpstr>Severe Thunderstorms</vt:lpstr>
      <vt:lpstr>Power Outages</vt:lpstr>
      <vt:lpstr>PowerPoint Presentation</vt:lpstr>
      <vt:lpstr>Open Floor  for Safety concerns  &amp; Suggestions </vt:lpstr>
      <vt:lpstr>  Safety Topic – turning your incident experiences into training tools: presented by Angie Tarvin  FM 648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Fuelmart &amp; Subway Safety Committee Meeting Wednesday, April 22, 2020 2:00pm Eastern Corporate Office Conference Room and Zoom Meeting Web Conference</dc:title>
  <dc:creator>Lisa Hamilton</dc:creator>
  <cp:lastModifiedBy>Phillip LeClaire</cp:lastModifiedBy>
  <cp:revision>2</cp:revision>
  <dcterms:created xsi:type="dcterms:W3CDTF">2020-04-22T11:25:30Z</dcterms:created>
  <dcterms:modified xsi:type="dcterms:W3CDTF">2020-04-22T15:44:39Z</dcterms:modified>
</cp:coreProperties>
</file>